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87" r:id="rId10"/>
    <p:sldId id="289" r:id="rId11"/>
    <p:sldId id="288" r:id="rId12"/>
    <p:sldId id="268" r:id="rId13"/>
    <p:sldId id="269" r:id="rId14"/>
    <p:sldId id="270" r:id="rId15"/>
    <p:sldId id="29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6" r:id="rId26"/>
    <p:sldId id="282" r:id="rId27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E9738C-0252-4DA6-B116-7933BE3CCBBC}" type="datetimeFigureOut">
              <a:rPr lang="fa-IR"/>
              <a:pPr>
                <a:defRPr/>
              </a:pPr>
              <a:t>1435/10/23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0D9C49-2FE7-4A51-BC27-CA2B5690CC1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2341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85E743-E9A4-410A-A7D1-CA9231A67355}" type="slidenum">
              <a:rPr lang="en-US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FF4E70-369E-4E65-9F83-D833F703AE6D}" type="slidenum">
              <a:rPr lang="en-US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59E65A-86A3-48C9-B45C-B5F1A4B622CE}" type="slidenum">
              <a:rPr lang="en-US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DA922-F953-4E8E-AD18-61DE0EA5B89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1568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CB79C-AA03-44C5-821E-BF85F2BF5F2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23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BCB5C-65A3-45B7-9135-C0A2B0D3ECA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77426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rtl="0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rtl="0"/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rtl="0"/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rtl="0"/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66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666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BD1623A3-BFAB-41FD-91AE-B7BE965B0603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2375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0624D6A3-CBE9-43A8-B097-9545D7ECB22B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37719"/>
      </p:ext>
    </p:extLst>
  </p:cSld>
  <p:clrMapOvr>
    <a:masterClrMapping/>
  </p:clrMapOvr>
  <p:transition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677998D9-D0F7-4DD1-B9FA-9C48986856D6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64207"/>
      </p:ext>
    </p:extLst>
  </p:cSld>
  <p:clrMapOvr>
    <a:masterClrMapping/>
  </p:clrMapOvr>
  <p:transition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80A72B1D-C3F3-48E7-B49B-9B15A02DAF36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4145"/>
      </p:ext>
    </p:extLst>
  </p:cSld>
  <p:clrMapOvr>
    <a:masterClrMapping/>
  </p:clrMapOvr>
  <p:transition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622D8457-284B-4F66-B21B-8BA45C4786BE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57417"/>
      </p:ext>
    </p:extLst>
  </p:cSld>
  <p:clrMapOvr>
    <a:masterClrMapping/>
  </p:clrMapOvr>
  <p:transition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DC4BE3EE-809B-4846-B65D-53677A2B90B6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57952"/>
      </p:ext>
    </p:extLst>
  </p:cSld>
  <p:clrMapOvr>
    <a:masterClrMapping/>
  </p:clrMapOvr>
  <p:transition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6FC555CA-0739-42D0-970D-9678F0116E72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19826"/>
      </p:ext>
    </p:extLst>
  </p:cSld>
  <p:clrMapOvr>
    <a:masterClrMapping/>
  </p:clrMapOvr>
  <p:transition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621A8A66-172E-495D-A194-753F6495D8AA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98163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B3260-39B2-481C-913E-8CBB5E09AEE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39621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E18DAAB6-C1AC-4376-B874-E33C3500D225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41655"/>
      </p:ext>
    </p:extLst>
  </p:cSld>
  <p:clrMapOvr>
    <a:masterClrMapping/>
  </p:clrMapOvr>
  <p:transition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001249BD-6FA9-4342-8B37-3AB00639D35F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5591"/>
      </p:ext>
    </p:extLst>
  </p:cSld>
  <p:clrMapOvr>
    <a:masterClrMapping/>
  </p:clrMapOvr>
  <p:transition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47E8EBD0-369F-4253-8520-C62F5E87D1E7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04659"/>
      </p:ext>
    </p:extLst>
  </p:cSld>
  <p:clrMapOvr>
    <a:masterClrMapping/>
  </p:clrMapOvr>
  <p:transition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07F3A33F-2490-41C2-97E1-5749CE5F6F71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64242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7CD13-6AD4-4A51-A57F-07C78D438AB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4387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1393A-F147-470D-88B3-C816EE76D9F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1365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47DE0-AF1E-4CF1-9C0C-DEE4E82C9B5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575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B77EE-0AA1-4DC1-9244-9A7572100B9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5717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B6183-E3B8-4D7E-ACCB-9997D46093C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0043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21A2E-80F7-441D-BF9E-B30BE05A07B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895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F8191-E32C-4CDA-8C86-295AB707717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2535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72DFA5-58E6-46C8-8C71-12085ED01A7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05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rtl="0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05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rtl="0"/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563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564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564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564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56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94C390-6CF0-4630-B5D5-97608D4C71CB}" type="slidenum">
              <a:rPr lang="fa-IR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25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5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5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5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5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5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56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56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56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56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56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56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56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56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56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56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9" grpId="0"/>
      <p:bldP spid="325640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56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2564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256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256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56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2564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256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256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56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2564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256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256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56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2564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256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256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56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2564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2564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2564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gmohamad@ut.ac.ir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29083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fa-IR" sz="6600" b="1" smtClean="0">
              <a:solidFill>
                <a:srgbClr val="6600FF"/>
              </a:solidFill>
              <a:latin typeface="Zibaa" pitchFamily="2" charset="2"/>
              <a:cs typeface="B Yagut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fa-IR" sz="7200" b="1" smtClean="0">
                <a:solidFill>
                  <a:srgbClr val="E66F3A"/>
                </a:solidFill>
                <a:latin typeface="Zibaa" pitchFamily="2" charset="2"/>
                <a:cs typeface="B Yagut" pitchFamily="2" charset="-78"/>
              </a:rPr>
              <a:t>بسم الله الرحمن الرحيم</a:t>
            </a:r>
            <a:endParaRPr lang="ar-SA" sz="7200" b="1" smtClean="0">
              <a:solidFill>
                <a:srgbClr val="E66F3A"/>
              </a:solidFill>
              <a:latin typeface="Zibaa" pitchFamily="2" charset="2"/>
              <a:cs typeface="B Yagut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99525-518F-4CEB-881A-CF00FAF2827A}" type="slidenum">
              <a:rPr lang="fa-IR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600200"/>
            <a:ext cx="8286750" cy="511492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fa-IR" sz="4800" b="1" dirty="0" smtClean="0">
                <a:cs typeface="B Zar" pitchFamily="2" charset="-78"/>
              </a:rPr>
              <a:t>- در نظامهای سکولار: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fa-IR" sz="4800" b="1" dirty="0" smtClean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اخلاق هدف است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fa-IR" sz="4800" b="1" dirty="0" smtClean="0">
                <a:cs typeface="B Zar" pitchFamily="2" charset="-78"/>
              </a:rPr>
              <a:t>- در نظامهای دینی: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fa-IR" sz="4800" b="1" dirty="0" smtClean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اخلاق ابزار است. ابزاری برای رسیدن به خدا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cs typeface="B Yagut" pitchFamily="2" charset="-78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b="1" smtClean="0">
                <a:solidFill>
                  <a:srgbClr val="7030A0"/>
                </a:solidFill>
                <a:ea typeface="Times New Roman" pitchFamily="18" charset="0"/>
                <a:cs typeface="B Zar" pitchFamily="2" charset="-78"/>
              </a:rPr>
              <a:t>تفاوت اخلاق در نظامهای سکولار و دینی </a:t>
            </a:r>
            <a:r>
              <a:rPr lang="fa-IR" sz="40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4000" b="1" smtClean="0">
                <a:ea typeface="Times New Roman" pitchFamily="18" charset="0"/>
                <a:cs typeface="B Zar" pitchFamily="2" charset="-78"/>
              </a:rPr>
            </a:br>
            <a:r>
              <a:rPr lang="fa-IR" sz="3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3800" b="1" smtClean="0">
                <a:ea typeface="Times New Roman" pitchFamily="18" charset="0"/>
                <a:cs typeface="B Zar" pitchFamily="2" charset="-78"/>
              </a:rPr>
            </a:br>
            <a:endParaRPr lang="en-US" sz="3800" b="1" smtClean="0"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E01CD-518F-400B-8289-AA51723DF4A9}" type="slidenum">
              <a:rPr lang="fa-IR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800" b="1" smtClean="0">
                <a:solidFill>
                  <a:srgbClr val="7030A0"/>
                </a:solidFill>
                <a:ea typeface="Times New Roman" pitchFamily="18" charset="0"/>
                <a:cs typeface="B Lotus" pitchFamily="2" charset="-78"/>
              </a:rPr>
              <a:t>علل بداخلاقی    </a:t>
            </a:r>
            <a:r>
              <a:rPr lang="fa-IR" sz="4400" b="1" smtClean="0">
                <a:solidFill>
                  <a:srgbClr val="7030A0"/>
                </a:solidFill>
                <a:ea typeface="Times New Roman" pitchFamily="18" charset="0"/>
                <a:cs typeface="B Lotus" pitchFamily="2" charset="-78"/>
              </a:rPr>
              <a:t> </a:t>
            </a:r>
            <a:r>
              <a:rPr lang="fa-IR" sz="4000" b="1" smtClean="0">
                <a:solidFill>
                  <a:srgbClr val="002060"/>
                </a:solidFill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b="1" smtClean="0">
                <a:solidFill>
                  <a:srgbClr val="002060"/>
                </a:solidFill>
                <a:ea typeface="Times New Roman" pitchFamily="18" charset="0"/>
                <a:cs typeface="B Lotus" pitchFamily="2" charset="-78"/>
              </a:rPr>
            </a:br>
            <a:r>
              <a:rPr lang="fa-IR" sz="3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3800" b="1" smtClean="0">
                <a:ea typeface="Times New Roman" pitchFamily="18" charset="0"/>
                <a:cs typeface="B Zar" pitchFamily="2" charset="-78"/>
              </a:rPr>
            </a:br>
            <a:endParaRPr lang="en-US" sz="3800" b="1" smtClean="0"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600200"/>
            <a:ext cx="8286750" cy="453072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fa-IR" sz="3600" b="1" smtClean="0">
                <a:cs typeface="B Lotus" pitchFamily="2" charset="-78"/>
              </a:rPr>
              <a:t>1- عدم برخورداری از دانش و شناخت اخلاقی</a:t>
            </a:r>
          </a:p>
          <a:p>
            <a:pPr marL="0" indent="0" algn="just">
              <a:buFont typeface="Wingdings" pitchFamily="2" charset="2"/>
              <a:buNone/>
            </a:pPr>
            <a:r>
              <a:rPr lang="fa-IR" sz="3600" b="1" smtClean="0">
                <a:cs typeface="B Lotus" pitchFamily="2" charset="-78"/>
              </a:rPr>
              <a:t>2- نداشتن انگیزه کافی برای رفتار اخلاقی</a:t>
            </a:r>
          </a:p>
          <a:p>
            <a:pPr marL="0" indent="0" algn="just">
              <a:buFont typeface="Wingdings" pitchFamily="2" charset="2"/>
              <a:buNone/>
            </a:pPr>
            <a:r>
              <a:rPr lang="fa-IR" sz="3600" b="1" smtClean="0">
                <a:cs typeface="B Lotus" pitchFamily="2" charset="-78"/>
              </a:rPr>
              <a:t>3- مهیا نبودن بستر و زیرساختهای لازم برای عمل اخلاقی</a:t>
            </a:r>
          </a:p>
          <a:p>
            <a:pPr marL="0" indent="0" algn="just">
              <a:buFont typeface="Wingdings" pitchFamily="2" charset="2"/>
              <a:buNone/>
            </a:pPr>
            <a:r>
              <a:rPr lang="fa-IR" sz="3600" b="1" smtClean="0">
                <a:cs typeface="B Lotus" pitchFamily="2" charset="-78"/>
              </a:rPr>
              <a:t>4- نداشتن مهارتهای اخلاقی عمل کردن </a:t>
            </a:r>
          </a:p>
          <a:p>
            <a:pPr marL="0" indent="0" algn="just">
              <a:buFont typeface="Wingdings" pitchFamily="2" charset="2"/>
              <a:buNone/>
            </a:pPr>
            <a:r>
              <a:rPr lang="fa-IR" sz="3600" b="1" smtClean="0">
                <a:cs typeface="B Lotus" pitchFamily="2" charset="-78"/>
              </a:rPr>
              <a:t>5- پرهزینه بودن رفتار اخلاقی</a:t>
            </a:r>
          </a:p>
          <a:p>
            <a:pPr marL="0" indent="0" algn="just">
              <a:buFont typeface="Wingdings" pitchFamily="2" charset="2"/>
              <a:buNone/>
            </a:pPr>
            <a:r>
              <a:rPr lang="fa-IR" sz="3600" b="1" smtClean="0">
                <a:cs typeface="B Lotus" pitchFamily="2" charset="-78"/>
              </a:rPr>
              <a:t>6- عدم معرفی/ در دسترس نبودن الگوهای اخلاق</a:t>
            </a:r>
            <a:endParaRPr lang="en-US" sz="3600" b="1" smtClean="0">
              <a:cs typeface="B Lotus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74AD9-2628-4370-9590-F4BA82E8CD34}" type="slidenum">
              <a:rPr lang="fa-IR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5400" b="1" smtClean="0">
                <a:solidFill>
                  <a:srgbClr val="0000CC"/>
                </a:solidFill>
                <a:cs typeface="B Zar" pitchFamily="2" charset="-78"/>
              </a:rPr>
              <a:t>اخلاق آکادمیک</a:t>
            </a:r>
            <a:endParaRPr lang="en-US" sz="5400" b="1" smtClean="0">
              <a:solidFill>
                <a:srgbClr val="0000CC"/>
              </a:solidFill>
              <a:cs typeface="B Zar" pitchFamily="2" charset="-78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600200"/>
            <a:ext cx="8001000" cy="511492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fa-IR" sz="3200" b="1" smtClean="0">
                <a:solidFill>
                  <a:srgbClr val="00B050"/>
                </a:solidFill>
                <a:cs typeface="B Yagut" pitchFamily="2" charset="-78"/>
              </a:rPr>
              <a:t>  </a:t>
            </a:r>
            <a:r>
              <a:rPr lang="fa-IR" sz="5400" b="1" smtClean="0">
                <a:solidFill>
                  <a:srgbClr val="00B050"/>
                </a:solidFill>
                <a:cs typeface="B Yagut" pitchFamily="2" charset="-78"/>
              </a:rPr>
              <a:t> </a:t>
            </a:r>
            <a:r>
              <a:rPr lang="fa-IR" sz="5400" b="1" smtClean="0">
                <a:solidFill>
                  <a:srgbClr val="0000CC"/>
                </a:solidFill>
                <a:cs typeface="B Yagut" pitchFamily="2" charset="-78"/>
              </a:rPr>
              <a:t>ماموریت های دانشگاه</a:t>
            </a:r>
          </a:p>
          <a:p>
            <a:pPr marL="0" indent="0" algn="just">
              <a:buFont typeface="Wingdings" pitchFamily="2" charset="2"/>
              <a:buNone/>
            </a:pPr>
            <a:r>
              <a:rPr lang="fa-IR" sz="4800" b="1" smtClean="0">
                <a:cs typeface="B Yagut" pitchFamily="2" charset="-78"/>
              </a:rPr>
              <a:t>1- تولید علم</a:t>
            </a:r>
          </a:p>
          <a:p>
            <a:pPr marL="0" indent="0" algn="just">
              <a:buFont typeface="Wingdings" pitchFamily="2" charset="2"/>
              <a:buNone/>
            </a:pPr>
            <a:r>
              <a:rPr lang="fa-IR" sz="4800" b="1" smtClean="0">
                <a:cs typeface="B Yagut" pitchFamily="2" charset="-78"/>
              </a:rPr>
              <a:t>2- تربیت انسان متخصص و فناور</a:t>
            </a:r>
          </a:p>
          <a:p>
            <a:pPr marL="0" indent="0" algn="just">
              <a:buFont typeface="Wingdings" pitchFamily="2" charset="2"/>
              <a:buNone/>
            </a:pPr>
            <a:r>
              <a:rPr lang="fa-IR" sz="4800" b="1" smtClean="0">
                <a:cs typeface="B Yagut" pitchFamily="2" charset="-78"/>
              </a:rPr>
              <a:t>3- تربیت انسان آکادمیک</a:t>
            </a:r>
          </a:p>
          <a:p>
            <a:pPr marL="0" indent="0" algn="just">
              <a:buFont typeface="Wingdings" pitchFamily="2" charset="2"/>
              <a:buNone/>
            </a:pPr>
            <a:r>
              <a:rPr lang="fa-IR" sz="4800" b="1" smtClean="0">
                <a:cs typeface="B Yagut" pitchFamily="2" charset="-78"/>
              </a:rPr>
              <a:t>4- هدایت و رهبری جامعه</a:t>
            </a:r>
          </a:p>
          <a:p>
            <a:pPr marL="0" indent="0" algn="just">
              <a:buFont typeface="Wingdings" pitchFamily="2" charset="2"/>
              <a:buNone/>
            </a:pPr>
            <a:endParaRPr lang="en-US" sz="4800" b="1" smtClean="0">
              <a:cs typeface="B Yagut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DC85B-3D54-47F8-9D1A-AA27A051506D}" type="slidenum">
              <a:rPr lang="fa-IR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a-IR" sz="5400" b="1" smtClean="0">
                <a:solidFill>
                  <a:srgbClr val="0000CC"/>
                </a:solidFill>
                <a:cs typeface="B Zar" pitchFamily="2" charset="-78"/>
              </a:rPr>
              <a:t>اخلاق آکادمیک</a:t>
            </a:r>
            <a:endParaRPr lang="en-US" sz="5400" b="1" smtClean="0">
              <a:solidFill>
                <a:srgbClr val="0000CC"/>
              </a:solidFill>
              <a:cs typeface="B Zar" pitchFamily="2" charset="-78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205288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endParaRPr lang="en-US" sz="3200" b="1" smtClean="0">
              <a:solidFill>
                <a:schemeClr val="accent2"/>
              </a:solidFill>
              <a:cs typeface="B Yagut" pitchFamily="2" charset="-78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fa-IR" sz="4800" b="1" smtClean="0">
                <a:solidFill>
                  <a:srgbClr val="0000CC"/>
                </a:solidFill>
                <a:cs typeface="B Yagut" pitchFamily="2" charset="-78"/>
              </a:rPr>
              <a:t>انسان آکادمیک</a:t>
            </a:r>
            <a:endParaRPr lang="fa-IR" sz="4800" smtClean="0">
              <a:cs typeface="B Yagut" pitchFamily="2" charset="-78"/>
            </a:endParaRPr>
          </a:p>
          <a:p>
            <a:pPr marL="0" indent="0" algn="just">
              <a:lnSpc>
                <a:spcPct val="150000"/>
              </a:lnSpc>
              <a:buFont typeface="Wingdings" pitchFamily="2" charset="2"/>
              <a:buNone/>
            </a:pPr>
            <a:r>
              <a:rPr lang="ar-SA" sz="4000" b="1" smtClean="0">
                <a:cs typeface="B Lotus" pitchFamily="2" charset="-78"/>
              </a:rPr>
              <a:t>انساني </a:t>
            </a:r>
            <a:r>
              <a:rPr lang="fa-IR" sz="4000" b="1" smtClean="0">
                <a:cs typeface="B Lotus" pitchFamily="2" charset="-78"/>
              </a:rPr>
              <a:t>است که </a:t>
            </a:r>
            <a:r>
              <a:rPr lang="ar-SA" sz="4000" b="1" smtClean="0">
                <a:cs typeface="B Lotus" pitchFamily="2" charset="-78"/>
              </a:rPr>
              <a:t>عادات و منش مربوط به «عرصه دانشگاه»، ملکه ذهني و سازنده هويت او ش</a:t>
            </a:r>
            <a:r>
              <a:rPr lang="fa-IR" sz="4000" b="1" smtClean="0">
                <a:cs typeface="B Lotus" pitchFamily="2" charset="-78"/>
              </a:rPr>
              <a:t>ده باشد.</a:t>
            </a:r>
            <a:endParaRPr lang="en-US" sz="4000" b="1" smtClean="0">
              <a:cs typeface="B Lotus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A9013-81B9-442F-ABAB-71D83E45EE0D}" type="slidenum">
              <a:rPr lang="fa-IR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a-IR" sz="5400" b="1" smtClean="0">
                <a:solidFill>
                  <a:srgbClr val="0000CC"/>
                </a:solidFill>
                <a:cs typeface="B Zar" pitchFamily="2" charset="-78"/>
              </a:rPr>
              <a:t>اخلاق آکادمیک</a:t>
            </a:r>
            <a:endParaRPr lang="en-US" sz="5400" b="1" smtClean="0">
              <a:solidFill>
                <a:srgbClr val="0000CC"/>
              </a:solidFill>
              <a:cs typeface="B Zar" pitchFamily="2" charset="-7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205288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endParaRPr lang="en-US" sz="3200" b="1" smtClean="0">
              <a:solidFill>
                <a:schemeClr val="accent2"/>
              </a:solidFill>
              <a:cs typeface="B Yagut" pitchFamily="2" charset="-78"/>
            </a:endParaRPr>
          </a:p>
          <a:p>
            <a:pPr marL="0" indent="0" algn="just">
              <a:lnSpc>
                <a:spcPct val="150000"/>
              </a:lnSpc>
              <a:buFont typeface="Wingdings" pitchFamily="2" charset="2"/>
              <a:buNone/>
            </a:pPr>
            <a:r>
              <a:rPr lang="fa-IR" sz="4000" b="1" smtClean="0">
                <a:cs typeface="B Lotus" pitchFamily="2" charset="-78"/>
              </a:rPr>
              <a:t>مهم ترین ویژگی </a:t>
            </a:r>
            <a:r>
              <a:rPr lang="ar-SA" sz="4000" b="1" smtClean="0">
                <a:cs typeface="B Lotus" pitchFamily="2" charset="-78"/>
              </a:rPr>
              <a:t>انسان </a:t>
            </a:r>
            <a:r>
              <a:rPr lang="fa-IR" sz="4000" b="1" smtClean="0">
                <a:cs typeface="B Lotus" pitchFamily="2" charset="-78"/>
              </a:rPr>
              <a:t>آکادمیک، اخلاقی بودن اوست.</a:t>
            </a:r>
            <a:endParaRPr lang="en-US" sz="4000" b="1" smtClean="0">
              <a:cs typeface="B Lotus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F39CD-2193-482C-8B3C-1C38D49468A8}" type="slidenum">
              <a:rPr lang="fa-IR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b="1" smtClean="0">
                <a:solidFill>
                  <a:srgbClr val="7030A0"/>
                </a:solidFill>
                <a:ea typeface="Times New Roman" pitchFamily="18" charset="0"/>
                <a:cs typeface="B Lotus" pitchFamily="2" charset="-78"/>
              </a:rPr>
              <a:t>اصول اخلاق حرفه‌ای</a:t>
            </a:r>
            <a:r>
              <a:rPr lang="fa-IR" sz="4000" b="1" smtClean="0">
                <a:solidFill>
                  <a:srgbClr val="002060"/>
                </a:solidFill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b="1" smtClean="0">
                <a:solidFill>
                  <a:srgbClr val="002060"/>
                </a:solidFill>
                <a:ea typeface="Times New Roman" pitchFamily="18" charset="0"/>
                <a:cs typeface="B Lotus" pitchFamily="2" charset="-78"/>
              </a:rPr>
            </a:br>
            <a:r>
              <a:rPr lang="fa-IR" sz="3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3800" b="1" smtClean="0">
                <a:ea typeface="Times New Roman" pitchFamily="18" charset="0"/>
                <a:cs typeface="B Zar" pitchFamily="2" charset="-78"/>
              </a:rPr>
            </a:br>
            <a:endParaRPr lang="en-US" sz="3800" b="1" smtClean="0"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247063" cy="4829175"/>
          </a:xfrm>
        </p:spPr>
        <p:txBody>
          <a:bodyPr/>
          <a:lstStyle/>
          <a:p>
            <a:pPr marL="0" indent="0" algn="justLow">
              <a:lnSpc>
                <a:spcPts val="44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ar-SA" sz="4000" b="1" smtClean="0">
                <a:cs typeface="B Lotus" pitchFamily="2" charset="-78"/>
              </a:rPr>
              <a:t>-</a:t>
            </a:r>
            <a:r>
              <a:rPr lang="fa-IR" sz="4000" b="1" smtClean="0">
                <a:cs typeface="B Lotus" pitchFamily="2" charset="-78"/>
              </a:rPr>
              <a:t> ارائه خدمت صادقانه </a:t>
            </a:r>
            <a:endParaRPr lang="en-US" sz="4000" b="1" smtClean="0">
              <a:cs typeface="B Lotus" pitchFamily="2" charset="-78"/>
            </a:endParaRPr>
          </a:p>
          <a:p>
            <a:pPr marL="0" indent="0" algn="just">
              <a:lnSpc>
                <a:spcPts val="44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ar-SA" sz="4000" b="1" smtClean="0">
                <a:cs typeface="B Lotus" pitchFamily="2" charset="-78"/>
              </a:rPr>
              <a:t>- </a:t>
            </a:r>
            <a:r>
              <a:rPr lang="fa-IR" sz="4000" b="1" smtClean="0">
                <a:cs typeface="B Lotus" pitchFamily="2" charset="-78"/>
              </a:rPr>
              <a:t>پرهیز از فریبکاری</a:t>
            </a:r>
            <a:endParaRPr lang="en-US" sz="4000" b="1" smtClean="0">
              <a:cs typeface="B Lotus" pitchFamily="2" charset="-78"/>
            </a:endParaRPr>
          </a:p>
          <a:p>
            <a:pPr marL="0" indent="0" algn="just">
              <a:lnSpc>
                <a:spcPts val="44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ar-SA" sz="4000" b="1" smtClean="0">
                <a:cs typeface="B Lotus" pitchFamily="2" charset="-78"/>
              </a:rPr>
              <a:t>- </a:t>
            </a:r>
            <a:r>
              <a:rPr lang="fa-IR" sz="4000" b="1" smtClean="0">
                <a:cs typeface="B Lotus" pitchFamily="2" charset="-78"/>
              </a:rPr>
              <a:t>درستکاری</a:t>
            </a:r>
            <a:r>
              <a:rPr lang="en-US" sz="4000" b="1" smtClean="0">
                <a:cs typeface="B Lotus" pitchFamily="2" charset="-78"/>
              </a:rPr>
              <a:t>  </a:t>
            </a:r>
          </a:p>
          <a:p>
            <a:pPr marL="0" indent="0" algn="just">
              <a:lnSpc>
                <a:spcPts val="44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ar-SA" sz="4000" b="1" smtClean="0">
                <a:cs typeface="B Lotus" pitchFamily="2" charset="-78"/>
              </a:rPr>
              <a:t>- </a:t>
            </a:r>
            <a:r>
              <a:rPr lang="fa-IR" sz="4000" b="1" smtClean="0">
                <a:cs typeface="B Lotus" pitchFamily="2" charset="-78"/>
              </a:rPr>
              <a:t>دوری از اعمال تبعیض</a:t>
            </a:r>
            <a:endParaRPr lang="en-US" sz="4000" b="1" smtClean="0">
              <a:cs typeface="B Lotus" pitchFamily="2" charset="-78"/>
            </a:endParaRPr>
          </a:p>
          <a:p>
            <a:pPr marL="0" indent="0" algn="just">
              <a:lnSpc>
                <a:spcPts val="44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ar-SA" sz="4000" b="1" smtClean="0">
                <a:cs typeface="B Lotus" pitchFamily="2" charset="-78"/>
              </a:rPr>
              <a:t>- </a:t>
            </a:r>
            <a:r>
              <a:rPr lang="fa-IR" sz="4000" b="1" smtClean="0">
                <a:cs typeface="B Lotus" pitchFamily="2" charset="-78"/>
              </a:rPr>
              <a:t>امانتداری و رازداری</a:t>
            </a:r>
          </a:p>
          <a:p>
            <a:pPr marL="0" indent="0" algn="just">
              <a:lnSpc>
                <a:spcPts val="44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a-IR" sz="4000" b="1" smtClean="0">
                <a:cs typeface="B Lotus" pitchFamily="2" charset="-78"/>
              </a:rPr>
              <a:t>- پاسخگویی</a:t>
            </a:r>
          </a:p>
          <a:p>
            <a:pPr marL="0" indent="0" algn="just">
              <a:lnSpc>
                <a:spcPts val="4400"/>
              </a:lnSpc>
              <a:spcBef>
                <a:spcPct val="0"/>
              </a:spcBef>
              <a:buFontTx/>
              <a:buChar char="-"/>
            </a:pPr>
            <a:r>
              <a:rPr lang="fa-IR" sz="4000" b="1" smtClean="0">
                <a:cs typeface="B Lotus" pitchFamily="2" charset="-78"/>
              </a:rPr>
              <a:t> رفتار مبتنی بر احترام </a:t>
            </a:r>
          </a:p>
          <a:p>
            <a:pPr marL="0" indent="0" algn="just">
              <a:lnSpc>
                <a:spcPts val="44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fa-IR" sz="4000" b="1" smtClean="0">
                <a:cs typeface="B Lotus" pitchFamily="2" charset="-78"/>
              </a:rPr>
              <a:t>- رفتار جوانمردانه</a:t>
            </a:r>
            <a:endParaRPr lang="en-US" sz="4000" b="1" smtClean="0">
              <a:cs typeface="B Lotus" pitchFamily="2" charset="-78"/>
            </a:endParaRPr>
          </a:p>
        </p:txBody>
      </p:sp>
      <p:sp>
        <p:nvSpPr>
          <p:cNvPr id="29700" name="Rectangle 1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2DFE0-4307-4599-A1B9-B52975D30094}" type="slidenum">
              <a:rPr lang="fa-IR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3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3800" b="1" smtClean="0">
                <a:ea typeface="Times New Roman" pitchFamily="18" charset="0"/>
                <a:cs typeface="B Zar" pitchFamily="2" charset="-78"/>
              </a:rPr>
            </a:br>
            <a:endParaRPr lang="en-US" sz="3800" b="1" smtClean="0"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600200"/>
            <a:ext cx="8286750" cy="453072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fa-IR" sz="5400" b="1" smtClean="0">
              <a:cs typeface="B Lotus" pitchFamily="2" charset="-78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fa-IR" sz="6600" b="1" smtClean="0">
                <a:cs typeface="B Lotus" pitchFamily="2" charset="-78"/>
              </a:rPr>
              <a:t>اخلاق آموزشی</a:t>
            </a:r>
            <a:endParaRPr lang="en-US" sz="6600" b="1" smtClean="0">
              <a:cs typeface="B Lotus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6790C-BB3B-4F63-9D87-3D6803A2E4E9}" type="slidenum">
              <a:rPr lang="fa-IR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b="1" smtClean="0">
                <a:ea typeface="Times New Roman" pitchFamily="18" charset="0"/>
                <a:cs typeface="B Titr" pitchFamily="2" charset="-78"/>
              </a:rPr>
              <a:t>اخلاق آموزشی </a:t>
            </a:r>
            <a:r>
              <a:rPr lang="fa-IR" sz="3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3800" b="1" smtClean="0">
                <a:ea typeface="Times New Roman" pitchFamily="18" charset="0"/>
                <a:cs typeface="B Zar" pitchFamily="2" charset="-78"/>
              </a:rPr>
            </a:br>
            <a:endParaRPr lang="en-US" sz="3800" b="1" smtClean="0"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600200"/>
            <a:ext cx="7858125" cy="482917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fa-IR" sz="3600" b="1" smtClean="0">
                <a:cs typeface="B Lotus" pitchFamily="2" charset="-78"/>
              </a:rPr>
              <a:t>1- </a:t>
            </a:r>
            <a:r>
              <a:rPr lang="ar-SA" sz="3600" b="1" smtClean="0">
                <a:cs typeface="B Lotus" pitchFamily="2" charset="-78"/>
              </a:rPr>
              <a:t>ارائه عالی‌ترین سطح آموزش به دانشجویان </a:t>
            </a:r>
            <a:endParaRPr lang="en-US" sz="3600" b="1" smtClean="0">
              <a:cs typeface="B Lotus" pitchFamily="2" charset="-78"/>
            </a:endParaRPr>
          </a:p>
          <a:p>
            <a:pPr algn="just">
              <a:buFont typeface="Wingdings" pitchFamily="2" charset="2"/>
              <a:buNone/>
            </a:pPr>
            <a:r>
              <a:rPr lang="fa-IR" sz="3600" b="1" smtClean="0">
                <a:cs typeface="B Lotus" pitchFamily="2" charset="-78"/>
              </a:rPr>
              <a:t>2</a:t>
            </a:r>
            <a:r>
              <a:rPr lang="ar-SA" sz="3600" b="1" smtClean="0">
                <a:cs typeface="B Lotus" pitchFamily="2" charset="-78"/>
              </a:rPr>
              <a:t>- رفتار نیکو و محترمانه با همه دانشجویان</a:t>
            </a:r>
            <a:endParaRPr lang="en-US" sz="3600" b="1" smtClean="0">
              <a:cs typeface="B Lotus" pitchFamily="2" charset="-78"/>
            </a:endParaRPr>
          </a:p>
          <a:p>
            <a:pPr algn="just">
              <a:buFont typeface="Wingdings" pitchFamily="2" charset="2"/>
              <a:buNone/>
            </a:pPr>
            <a:r>
              <a:rPr lang="fa-IR" sz="3600" b="1" smtClean="0">
                <a:cs typeface="B Lotus" pitchFamily="2" charset="-78"/>
              </a:rPr>
              <a:t>3</a:t>
            </a:r>
            <a:r>
              <a:rPr lang="ar-SA" sz="3600" b="1" smtClean="0">
                <a:cs typeface="B Lotus" pitchFamily="2" charset="-78"/>
              </a:rPr>
              <a:t>- ارائه خدمات علمی بدون توجه به تفاوتهای ملیتی، نژادی، جنسیتی، قومی، دینی، اعتقادی</a:t>
            </a:r>
            <a:r>
              <a:rPr lang="fa-IR" sz="3600" b="1" smtClean="0">
                <a:cs typeface="B Lotus" pitchFamily="2" charset="-78"/>
              </a:rPr>
              <a:t>، سیاسی،</a:t>
            </a:r>
            <a:r>
              <a:rPr lang="ar-SA" sz="3600" b="1" smtClean="0">
                <a:cs typeface="B Lotus" pitchFamily="2" charset="-78"/>
              </a:rPr>
              <a:t>  اجتماعی </a:t>
            </a:r>
            <a:r>
              <a:rPr lang="fa-IR" sz="3600" b="1" smtClean="0">
                <a:cs typeface="B Lotus" pitchFamily="2" charset="-78"/>
              </a:rPr>
              <a:t>و.. دانشجویان</a:t>
            </a:r>
            <a:r>
              <a:rPr lang="ar-SA" sz="3600" b="1" smtClean="0">
                <a:cs typeface="B Lotus" pitchFamily="2" charset="-78"/>
              </a:rPr>
              <a:t> </a:t>
            </a:r>
            <a:endParaRPr lang="en-US" sz="3600" b="1" smtClean="0">
              <a:cs typeface="B Lotus" pitchFamily="2" charset="-78"/>
            </a:endParaRPr>
          </a:p>
          <a:p>
            <a:pPr algn="just">
              <a:buFont typeface="Wingdings" pitchFamily="2" charset="2"/>
              <a:buNone/>
            </a:pPr>
            <a:r>
              <a:rPr lang="fa-IR" sz="3600" b="1" smtClean="0">
                <a:cs typeface="B Lotus" pitchFamily="2" charset="-78"/>
              </a:rPr>
              <a:t>4</a:t>
            </a:r>
            <a:r>
              <a:rPr lang="ar-SA" sz="3600" b="1" smtClean="0">
                <a:cs typeface="B Lotus" pitchFamily="2" charset="-78"/>
              </a:rPr>
              <a:t>-</a:t>
            </a:r>
            <a:r>
              <a:rPr lang="fa-IR" sz="3600" b="1" smtClean="0">
                <a:cs typeface="B Lotus" pitchFamily="2" charset="-78"/>
              </a:rPr>
              <a:t> </a:t>
            </a:r>
            <a:r>
              <a:rPr lang="ar-SA" sz="3600" b="1" smtClean="0">
                <a:cs typeface="B Lotus" pitchFamily="2" charset="-78"/>
              </a:rPr>
              <a:t>احترام به افکار</a:t>
            </a:r>
            <a:r>
              <a:rPr lang="fa-IR" sz="3600" b="1" smtClean="0">
                <a:cs typeface="B Lotus" pitchFamily="2" charset="-78"/>
              </a:rPr>
              <a:t>،</a:t>
            </a:r>
            <a:r>
              <a:rPr lang="ar-SA" sz="3600" b="1" smtClean="0">
                <a:cs typeface="B Lotus" pitchFamily="2" charset="-78"/>
              </a:rPr>
              <a:t>  اندیشه‌ها</a:t>
            </a:r>
            <a:r>
              <a:rPr lang="fa-IR" sz="3600" b="1" smtClean="0">
                <a:cs typeface="B Lotus" pitchFamily="2" charset="-78"/>
              </a:rPr>
              <a:t> و سوالات </a:t>
            </a:r>
            <a:r>
              <a:rPr lang="ar-SA" sz="3600" b="1" smtClean="0">
                <a:cs typeface="B Lotus" pitchFamily="2" charset="-78"/>
              </a:rPr>
              <a:t> دانشجویان و آمادگی شنیدن نظرات آنان و اختصاص وقت کافی برای پاسخ‌دهی به آنها</a:t>
            </a:r>
            <a:endParaRPr lang="en-US" sz="3600" b="1" smtClean="0">
              <a:cs typeface="B Lotus" pitchFamily="2" charset="-78"/>
            </a:endParaRPr>
          </a:p>
          <a:p>
            <a:pPr algn="just">
              <a:buFont typeface="Wingdings" pitchFamily="2" charset="2"/>
              <a:buNone/>
            </a:pPr>
            <a:endParaRPr lang="en-US" sz="3600" b="1" smtClean="0">
              <a:cs typeface="B Lotus" pitchFamily="2" charset="-78"/>
            </a:endParaRPr>
          </a:p>
        </p:txBody>
      </p:sp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07FB5-717B-44FB-BC7F-B742732431C8}" type="slidenum">
              <a:rPr lang="fa-IR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b="1" smtClean="0">
                <a:ea typeface="Times New Roman" pitchFamily="18" charset="0"/>
                <a:cs typeface="B Titr" pitchFamily="2" charset="-78"/>
              </a:rPr>
              <a:t> اخلاق آموزشی </a:t>
            </a:r>
            <a:r>
              <a:rPr lang="fa-IR" sz="3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3800" b="1" smtClean="0">
                <a:ea typeface="Times New Roman" pitchFamily="18" charset="0"/>
                <a:cs typeface="B Zar" pitchFamily="2" charset="-78"/>
              </a:rPr>
            </a:br>
            <a:endParaRPr lang="en-US" sz="3800" b="1" smtClean="0"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600200"/>
            <a:ext cx="7858125" cy="482917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fa-IR" sz="3600" b="1" smtClean="0">
                <a:cs typeface="B Lotus" pitchFamily="2" charset="-78"/>
              </a:rPr>
              <a:t>5</a:t>
            </a:r>
            <a:r>
              <a:rPr lang="ar-SA" sz="3600" b="1" smtClean="0">
                <a:cs typeface="B Lotus" pitchFamily="2" charset="-78"/>
              </a:rPr>
              <a:t>- </a:t>
            </a:r>
            <a:r>
              <a:rPr lang="fa-IR" sz="3600" b="1" smtClean="0">
                <a:cs typeface="B Lotus" pitchFamily="2" charset="-78"/>
              </a:rPr>
              <a:t>ارائه درس متناسب با استعداد و </a:t>
            </a:r>
            <a:r>
              <a:rPr lang="ar-SA" sz="3600" b="1" smtClean="0">
                <a:cs typeface="B Lotus" pitchFamily="2" charset="-78"/>
              </a:rPr>
              <a:t>وضعیت علمی دانشجویان و تفهیم هر چه بهتر مطالب</a:t>
            </a:r>
            <a:endParaRPr lang="fa-IR" sz="3600" b="1" smtClean="0">
              <a:cs typeface="B Lotus" pitchFamily="2" charset="-78"/>
            </a:endParaRPr>
          </a:p>
          <a:p>
            <a:pPr algn="just">
              <a:buFont typeface="Wingdings" pitchFamily="2" charset="2"/>
              <a:buNone/>
            </a:pPr>
            <a:r>
              <a:rPr lang="fa-IR" sz="3600" b="1" smtClean="0">
                <a:cs typeface="B Lotus" pitchFamily="2" charset="-78"/>
              </a:rPr>
              <a:t>6</a:t>
            </a:r>
            <a:r>
              <a:rPr lang="ar-SA" sz="3600" b="1" smtClean="0">
                <a:cs typeface="B Lotus" pitchFamily="2" charset="-78"/>
              </a:rPr>
              <a:t>- ایجاد انگیزه درس خواندن، روحیه نشاط علمی و رغبت و دلبستگی به علم و اشتغالات علمی</a:t>
            </a:r>
            <a:endParaRPr lang="fa-IR" sz="3600" b="1" smtClean="0">
              <a:cs typeface="B Lotus" pitchFamily="2" charset="-78"/>
            </a:endParaRPr>
          </a:p>
          <a:p>
            <a:pPr algn="just">
              <a:buFont typeface="Wingdings" pitchFamily="2" charset="2"/>
              <a:buNone/>
            </a:pPr>
            <a:r>
              <a:rPr lang="fa-IR" sz="3600" b="1" smtClean="0">
                <a:cs typeface="B Lotus" pitchFamily="2" charset="-78"/>
              </a:rPr>
              <a:t>7</a:t>
            </a:r>
            <a:r>
              <a:rPr lang="ar-SA" sz="3600" b="1" smtClean="0">
                <a:cs typeface="B Lotus" pitchFamily="2" charset="-78"/>
              </a:rPr>
              <a:t>- بالا بردن اعتماد به نفس </a:t>
            </a:r>
            <a:r>
              <a:rPr lang="fa-IR" sz="3600" b="1" smtClean="0">
                <a:cs typeface="B Lotus" pitchFamily="2" charset="-78"/>
              </a:rPr>
              <a:t>علمی </a:t>
            </a:r>
            <a:r>
              <a:rPr lang="ar-SA" sz="3600" b="1" smtClean="0">
                <a:cs typeface="B Lotus" pitchFamily="2" charset="-78"/>
              </a:rPr>
              <a:t>دانشجویان</a:t>
            </a:r>
            <a:endParaRPr lang="fa-IR" sz="3600" b="1" smtClean="0">
              <a:cs typeface="B Lotus" pitchFamily="2" charset="-78"/>
            </a:endParaRPr>
          </a:p>
          <a:p>
            <a:pPr algn="just">
              <a:buFont typeface="Wingdings" pitchFamily="2" charset="2"/>
              <a:buNone/>
            </a:pPr>
            <a:r>
              <a:rPr lang="fa-IR" sz="3600" b="1" smtClean="0">
                <a:cs typeface="B Lotus" pitchFamily="2" charset="-78"/>
              </a:rPr>
              <a:t>8</a:t>
            </a:r>
            <a:r>
              <a:rPr lang="ar-SA" sz="3600" b="1" smtClean="0">
                <a:cs typeface="B Lotus" pitchFamily="2" charset="-78"/>
              </a:rPr>
              <a:t>- تقویت روحیه جسارت علمی و عدم تلقی این جسارت به عنوان بی‌احترامی و یا توهین به خود و یا بزرگان علم  </a:t>
            </a:r>
            <a:endParaRPr lang="fa-IR" sz="3600" b="1" smtClean="0">
              <a:cs typeface="B Lotus" pitchFamily="2" charset="-78"/>
            </a:endParaRPr>
          </a:p>
          <a:p>
            <a:pPr algn="just">
              <a:buFont typeface="Wingdings" pitchFamily="2" charset="2"/>
              <a:buNone/>
            </a:pPr>
            <a:r>
              <a:rPr lang="ar-SA" sz="3600" b="1" smtClean="0">
                <a:cs typeface="B Lotus" pitchFamily="2" charset="-78"/>
              </a:rPr>
              <a:t> </a:t>
            </a:r>
            <a:endParaRPr lang="fa-IR" sz="3600" b="1" smtClean="0">
              <a:cs typeface="B Lotus" pitchFamily="2" charset="-78"/>
            </a:endParaRPr>
          </a:p>
          <a:p>
            <a:pPr algn="just">
              <a:buFont typeface="Wingdings" pitchFamily="2" charset="2"/>
              <a:buNone/>
            </a:pPr>
            <a:endParaRPr lang="fa-IR" sz="3600" b="1" smtClean="0">
              <a:cs typeface="B Lotus" pitchFamily="2" charset="-78"/>
            </a:endParaRPr>
          </a:p>
          <a:p>
            <a:pPr algn="just">
              <a:buFont typeface="Wingdings" pitchFamily="2" charset="2"/>
              <a:buNone/>
            </a:pPr>
            <a:r>
              <a:rPr lang="ar-SA" sz="3600" b="1" smtClean="0">
                <a:cs typeface="B Lotus" pitchFamily="2" charset="-78"/>
              </a:rPr>
              <a:t> </a:t>
            </a:r>
            <a:endParaRPr lang="en-US" sz="3600" b="1" smtClean="0">
              <a:cs typeface="B Lotus" pitchFamily="2" charset="-78"/>
            </a:endParaRPr>
          </a:p>
          <a:p>
            <a:pPr algn="just">
              <a:buFont typeface="Wingdings" pitchFamily="2" charset="2"/>
              <a:buNone/>
            </a:pPr>
            <a:endParaRPr lang="en-US" sz="3600" b="1" smtClean="0">
              <a:cs typeface="B Lotus" pitchFamily="2" charset="-78"/>
            </a:endParaRPr>
          </a:p>
        </p:txBody>
      </p:sp>
      <p:sp>
        <p:nvSpPr>
          <p:cNvPr id="32772" name="Rectangle 1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68158-B7B3-4134-AF19-D11B72887852}" type="slidenum">
              <a:rPr lang="fa-IR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b="1" smtClean="0">
                <a:ea typeface="Times New Roman" pitchFamily="18" charset="0"/>
                <a:cs typeface="B Titr" pitchFamily="2" charset="-78"/>
              </a:rPr>
              <a:t> اخلاق آموزشی </a:t>
            </a:r>
            <a:r>
              <a:rPr lang="fa-IR" sz="3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3800" b="1" smtClean="0">
                <a:ea typeface="Times New Roman" pitchFamily="18" charset="0"/>
                <a:cs typeface="B Zar" pitchFamily="2" charset="-78"/>
              </a:rPr>
            </a:br>
            <a:endParaRPr lang="en-US" sz="3800" b="1" smtClean="0"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600200"/>
            <a:ext cx="7858125" cy="482917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fa-IR" sz="3600" b="1" smtClean="0">
                <a:cs typeface="B Lotus" pitchFamily="2" charset="-78"/>
              </a:rPr>
              <a:t>9</a:t>
            </a:r>
            <a:r>
              <a:rPr lang="ar-SA" sz="3600" b="1" smtClean="0">
                <a:cs typeface="B Lotus" pitchFamily="2" charset="-78"/>
              </a:rPr>
              <a:t>- ارجاع دانشجویان به اساتید دیگر در صورت عدم توانایی پاسخگویی</a:t>
            </a:r>
            <a:endParaRPr lang="fa-IR" sz="3600" b="1" smtClean="0">
              <a:cs typeface="B Lotus" pitchFamily="2" charset="-78"/>
            </a:endParaRPr>
          </a:p>
          <a:p>
            <a:pPr algn="just">
              <a:buFont typeface="Wingdings" pitchFamily="2" charset="2"/>
              <a:buNone/>
            </a:pPr>
            <a:r>
              <a:rPr lang="fa-IR" sz="3600" b="1" smtClean="0">
                <a:cs typeface="B Lotus" pitchFamily="2" charset="-78"/>
              </a:rPr>
              <a:t>10- پرهیز از هرگونه سخت گیری و یا خساست بی دلیل در دادن نمره و امتیازات </a:t>
            </a:r>
          </a:p>
          <a:p>
            <a:pPr algn="just">
              <a:buFont typeface="Wingdings" pitchFamily="2" charset="2"/>
              <a:buNone/>
            </a:pPr>
            <a:r>
              <a:rPr lang="fa-IR" sz="3600" b="1" smtClean="0">
                <a:cs typeface="B Lotus" pitchFamily="2" charset="-78"/>
              </a:rPr>
              <a:t>11- ایجاد امکان دسترسی آسان دانشجویان در ساعات موظف</a:t>
            </a:r>
            <a:endParaRPr lang="en-US" sz="3600" b="1" smtClean="0">
              <a:cs typeface="B Lotus" pitchFamily="2" charset="-78"/>
            </a:endParaRPr>
          </a:p>
          <a:p>
            <a:pPr algn="just">
              <a:buFont typeface="Wingdings" pitchFamily="2" charset="2"/>
              <a:buNone/>
            </a:pPr>
            <a:endParaRPr lang="fa-IR" sz="3600" b="1" smtClean="0">
              <a:cs typeface="B Lotus" pitchFamily="2" charset="-78"/>
            </a:endParaRPr>
          </a:p>
          <a:p>
            <a:pPr algn="just">
              <a:buFont typeface="Wingdings" pitchFamily="2" charset="2"/>
              <a:buNone/>
            </a:pPr>
            <a:endParaRPr lang="en-US" sz="3600" b="1" smtClean="0">
              <a:cs typeface="B Lotus" pitchFamily="2" charset="-78"/>
            </a:endParaRPr>
          </a:p>
          <a:p>
            <a:pPr algn="just">
              <a:buFont typeface="Wingdings" pitchFamily="2" charset="2"/>
              <a:buNone/>
            </a:pPr>
            <a:endParaRPr lang="en-US" sz="3600" b="1" smtClean="0">
              <a:cs typeface="B Lotus" pitchFamily="2" charset="-78"/>
            </a:endParaRPr>
          </a:p>
        </p:txBody>
      </p: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7A88B-4A1F-4DB3-A734-FFFCEB00EF48}" type="slidenum">
              <a:rPr lang="fa-IR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600200"/>
            <a:ext cx="8286750" cy="2620963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fa-IR" sz="4800" b="1" smtClean="0">
              <a:solidFill>
                <a:srgbClr val="0000CC"/>
              </a:solidFill>
              <a:cs typeface="B Zar" pitchFamily="2" charset="-78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fa-IR" sz="7200" b="1" smtClean="0">
                <a:solidFill>
                  <a:srgbClr val="0000CC"/>
                </a:solidFill>
                <a:cs typeface="B Zar" pitchFamily="2" charset="-78"/>
              </a:rPr>
              <a:t>اخلاق آکادمیک</a:t>
            </a:r>
            <a:endParaRPr lang="en-US" sz="7200" b="1" smtClean="0">
              <a:cs typeface="B Yagut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D7489-C9D8-4686-B6D1-78A86AE18AE7}" type="slidenum">
              <a:rPr lang="fa-IR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059113" y="5084763"/>
            <a:ext cx="36004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a-IR" sz="2400" b="1">
                <a:cs typeface="Lotus" pitchFamily="2" charset="-78"/>
              </a:rPr>
              <a:t>ارائه در دانشگاه علوم پزشکی ایران</a:t>
            </a:r>
          </a:p>
          <a:p>
            <a:pPr algn="ctr" eaLnBrk="1" hangingPunct="1"/>
            <a:r>
              <a:rPr lang="fa-IR" sz="2400" b="1">
                <a:cs typeface="Lotus" pitchFamily="2" charset="-78"/>
              </a:rPr>
              <a:t>27 مرداد 93</a:t>
            </a:r>
            <a:endParaRPr lang="en-US" sz="2400" b="1">
              <a:cs typeface="Lotus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3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3800" b="1" smtClean="0">
                <a:ea typeface="Times New Roman" pitchFamily="18" charset="0"/>
                <a:cs typeface="B Zar" pitchFamily="2" charset="-78"/>
              </a:rPr>
            </a:br>
            <a:endParaRPr lang="en-US" sz="3800" b="1" smtClean="0"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600200"/>
            <a:ext cx="8286750" cy="453072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fa-IR" sz="5400" b="1" smtClean="0">
              <a:cs typeface="B Lotus" pitchFamily="2" charset="-78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fa-IR" sz="6600" b="1" smtClean="0">
                <a:cs typeface="B Lotus" pitchFamily="2" charset="-78"/>
              </a:rPr>
              <a:t>اخلاق پژوهشی</a:t>
            </a:r>
            <a:endParaRPr lang="en-US" sz="6600" b="1" smtClean="0">
              <a:cs typeface="B Lotus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A0880-BAE0-4298-AAFB-FF9CECC500BE}" type="slidenum">
              <a:rPr lang="fa-IR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b="1" smtClean="0">
                <a:ea typeface="Times New Roman" pitchFamily="18" charset="0"/>
                <a:cs typeface="B Titr" pitchFamily="2" charset="-78"/>
              </a:rPr>
              <a:t> اخلاق پژوهشی </a:t>
            </a:r>
            <a:r>
              <a:rPr lang="fa-IR" sz="4000" b="1" smtClean="0">
                <a:solidFill>
                  <a:srgbClr val="002060"/>
                </a:solidFill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b="1" smtClean="0">
                <a:solidFill>
                  <a:srgbClr val="002060"/>
                </a:solidFill>
                <a:ea typeface="Times New Roman" pitchFamily="18" charset="0"/>
                <a:cs typeface="B Lotus" pitchFamily="2" charset="-78"/>
              </a:rPr>
            </a:br>
            <a:r>
              <a:rPr lang="fa-IR" sz="3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3800" b="1" smtClean="0">
                <a:ea typeface="Times New Roman" pitchFamily="18" charset="0"/>
                <a:cs typeface="B Zar" pitchFamily="2" charset="-78"/>
              </a:rPr>
            </a:br>
            <a:endParaRPr lang="en-US" sz="3800" b="1" smtClean="0"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600200"/>
            <a:ext cx="7858125" cy="482917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fa-IR" sz="4000" b="1" smtClean="0">
                <a:cs typeface="B Lotus" pitchFamily="2" charset="-78"/>
              </a:rPr>
              <a:t>1- </a:t>
            </a:r>
            <a:r>
              <a:rPr lang="ar-SA" sz="4000" b="1" smtClean="0">
                <a:cs typeface="B Lotus" pitchFamily="2" charset="-78"/>
              </a:rPr>
              <a:t>برخورداری از تخصص، دانش و تجربه کافی</a:t>
            </a:r>
            <a:r>
              <a:rPr lang="fa-IR" sz="4000" b="1" smtClean="0">
                <a:cs typeface="B Lotus" pitchFamily="2" charset="-78"/>
              </a:rPr>
              <a:t> درباره موضوع مورد تحقیق</a:t>
            </a:r>
            <a:endParaRPr lang="en-AU" sz="4000" b="1" smtClean="0">
              <a:cs typeface="B Lotus" pitchFamily="2" charset="-78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fa-IR" sz="4000" b="1" smtClean="0">
                <a:cs typeface="B Lotus" pitchFamily="2" charset="-78"/>
              </a:rPr>
              <a:t>2- </a:t>
            </a:r>
            <a:r>
              <a:rPr lang="ar-SA" sz="4000" b="1" smtClean="0">
                <a:cs typeface="B Lotus" pitchFamily="2" charset="-78"/>
              </a:rPr>
              <a:t>حقيقت جويي </a:t>
            </a:r>
            <a:r>
              <a:rPr lang="fa-IR" sz="4000" b="1" smtClean="0">
                <a:cs typeface="B Lotus" pitchFamily="2" charset="-78"/>
              </a:rPr>
              <a:t>و </a:t>
            </a:r>
            <a:r>
              <a:rPr lang="ar-SA" sz="4000" b="1" smtClean="0">
                <a:cs typeface="B Lotus" pitchFamily="2" charset="-78"/>
              </a:rPr>
              <a:t>پرهيز از كتمان حق </a:t>
            </a:r>
            <a:endParaRPr lang="en-AU" sz="4000" b="1" smtClean="0">
              <a:cs typeface="B Lotus" pitchFamily="2" charset="-78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fa-IR" sz="4000" b="1" smtClean="0">
                <a:cs typeface="B Lotus" pitchFamily="2" charset="-78"/>
              </a:rPr>
              <a:t>3- برخورداری از </a:t>
            </a:r>
            <a:r>
              <a:rPr lang="ar-SA" sz="4000" b="1" smtClean="0">
                <a:cs typeface="B Lotus" pitchFamily="2" charset="-78"/>
              </a:rPr>
              <a:t>شهامت و شجاعت </a:t>
            </a:r>
            <a:endParaRPr lang="en-AU" sz="4000" b="1" smtClean="0">
              <a:cs typeface="B Lotus" pitchFamily="2" charset="-78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fa-IR" sz="4000" b="1" smtClean="0">
                <a:cs typeface="B Lotus" pitchFamily="2" charset="-78"/>
              </a:rPr>
              <a:t>4- </a:t>
            </a:r>
            <a:r>
              <a:rPr lang="ar-SA" sz="4000" b="1" smtClean="0">
                <a:cs typeface="B Lotus" pitchFamily="2" charset="-78"/>
              </a:rPr>
              <a:t>امانت‌داري</a:t>
            </a:r>
            <a:r>
              <a:rPr lang="fa-IR" sz="4000" b="1" smtClean="0">
                <a:cs typeface="B Lotus" pitchFamily="2" charset="-78"/>
              </a:rPr>
              <a:t> و </a:t>
            </a:r>
            <a:r>
              <a:rPr lang="ar-SA" sz="4000" b="1" smtClean="0">
                <a:cs typeface="B Lotus" pitchFamily="2" charset="-78"/>
              </a:rPr>
              <a:t>پرهيز از سرقت </a:t>
            </a:r>
            <a:r>
              <a:rPr lang="fa-IR" sz="4000" b="1" smtClean="0">
                <a:cs typeface="B Lotus" pitchFamily="2" charset="-78"/>
              </a:rPr>
              <a:t>ادبی</a:t>
            </a:r>
            <a:r>
              <a:rPr lang="ar-SA" sz="4000" b="1" smtClean="0">
                <a:cs typeface="B Lotus" pitchFamily="2" charset="-78"/>
              </a:rPr>
              <a:t> </a:t>
            </a:r>
            <a:endParaRPr lang="en-AU" sz="4000" b="1" smtClean="0">
              <a:cs typeface="B Lotus" pitchFamily="2" charset="-78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fa-IR" sz="4000" b="1" smtClean="0">
                <a:cs typeface="B Lotus" pitchFamily="2" charset="-78"/>
              </a:rPr>
              <a:t>5- </a:t>
            </a:r>
            <a:r>
              <a:rPr lang="ar-SA" sz="4000" b="1" smtClean="0">
                <a:cs typeface="B Lotus" pitchFamily="2" charset="-78"/>
              </a:rPr>
              <a:t>رازداری </a:t>
            </a:r>
            <a:r>
              <a:rPr lang="fa-IR" sz="4000" b="1" smtClean="0">
                <a:cs typeface="B Lotus" pitchFamily="2" charset="-78"/>
              </a:rPr>
              <a:t>و </a:t>
            </a:r>
            <a:r>
              <a:rPr lang="ar-SA" sz="4000" b="1" smtClean="0">
                <a:cs typeface="B Lotus" pitchFamily="2" charset="-78"/>
              </a:rPr>
              <a:t>رعایت حریم شخصی افراد </a:t>
            </a:r>
            <a:endParaRPr lang="en-AU" sz="4000" b="1" smtClean="0">
              <a:cs typeface="B Lotus" pitchFamily="2" charset="-78"/>
            </a:endParaRPr>
          </a:p>
          <a:p>
            <a:pPr marL="0" indent="0" algn="just">
              <a:lnSpc>
                <a:spcPts val="54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4000" b="1" smtClean="0">
                <a:cs typeface="B Lotus" pitchFamily="2" charset="-78"/>
              </a:rPr>
              <a:t> </a:t>
            </a:r>
          </a:p>
        </p:txBody>
      </p:sp>
      <p:sp>
        <p:nvSpPr>
          <p:cNvPr id="35844" name="Rectangle 1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D015A2-6754-4D04-8471-70B3C6C47B5D}" type="slidenum">
              <a:rPr lang="fa-IR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b="1" smtClean="0">
                <a:ea typeface="Times New Roman" pitchFamily="18" charset="0"/>
                <a:cs typeface="B Titr" pitchFamily="2" charset="-78"/>
              </a:rPr>
              <a:t> اخلاق پژوهشی </a:t>
            </a:r>
            <a:r>
              <a:rPr lang="fa-IR" sz="4000" b="1" smtClean="0">
                <a:solidFill>
                  <a:srgbClr val="002060"/>
                </a:solidFill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b="1" smtClean="0">
                <a:solidFill>
                  <a:srgbClr val="002060"/>
                </a:solidFill>
                <a:ea typeface="Times New Roman" pitchFamily="18" charset="0"/>
                <a:cs typeface="B Lotus" pitchFamily="2" charset="-78"/>
              </a:rPr>
            </a:br>
            <a:r>
              <a:rPr lang="fa-IR" sz="3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3800" b="1" smtClean="0">
                <a:ea typeface="Times New Roman" pitchFamily="18" charset="0"/>
                <a:cs typeface="B Zar" pitchFamily="2" charset="-78"/>
              </a:rPr>
            </a:br>
            <a:endParaRPr lang="en-US" sz="3800" b="1" smtClean="0"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600200"/>
            <a:ext cx="7858125" cy="482917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fa-IR" sz="4000" b="1" smtClean="0">
                <a:cs typeface="B Lotus" pitchFamily="2" charset="-78"/>
              </a:rPr>
              <a:t>6- </a:t>
            </a:r>
            <a:r>
              <a:rPr lang="ar-SA" sz="4000" b="1" smtClean="0">
                <a:cs typeface="B Lotus" pitchFamily="2" charset="-78"/>
              </a:rPr>
              <a:t>پرهيز از شتاب زدگي و آسان طلبی</a:t>
            </a:r>
            <a:endParaRPr lang="fa-IR" sz="4000" b="1" smtClean="0">
              <a:cs typeface="B Lotus" pitchFamily="2" charset="-78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fa-IR" sz="4000" b="1" smtClean="0">
                <a:cs typeface="B Lotus" pitchFamily="2" charset="-78"/>
              </a:rPr>
              <a:t>7- </a:t>
            </a:r>
            <a:r>
              <a:rPr lang="ar-SA" sz="4000" b="1" smtClean="0">
                <a:cs typeface="B Lotus" pitchFamily="2" charset="-78"/>
              </a:rPr>
              <a:t>پرهيز از دخالت دادن خواسته‌هاي شخصي</a:t>
            </a:r>
            <a:r>
              <a:rPr lang="fa-IR" sz="4000" b="1" smtClean="0">
                <a:cs typeface="B Lotus" pitchFamily="2" charset="-78"/>
              </a:rPr>
              <a:t> یا گروهی</a:t>
            </a:r>
            <a:r>
              <a:rPr lang="ar-SA" sz="4000" b="1" smtClean="0">
                <a:cs typeface="B Lotus" pitchFamily="2" charset="-78"/>
              </a:rPr>
              <a:t> </a:t>
            </a:r>
            <a:r>
              <a:rPr lang="fa-IR" sz="4000" b="1" smtClean="0">
                <a:cs typeface="B Lotus" pitchFamily="2" charset="-78"/>
              </a:rPr>
              <a:t>و </a:t>
            </a:r>
            <a:r>
              <a:rPr lang="ar-SA" sz="4000" b="1" smtClean="0">
                <a:cs typeface="B Lotus" pitchFamily="2" charset="-78"/>
              </a:rPr>
              <a:t>حب‌ها و بغض‌ها </a:t>
            </a:r>
            <a:endParaRPr lang="fa-IR" sz="4000" b="1" smtClean="0">
              <a:cs typeface="B Lotus" pitchFamily="2" charset="-78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fa-IR" sz="4000" b="1" smtClean="0">
                <a:cs typeface="B Lotus" pitchFamily="2" charset="-78"/>
              </a:rPr>
              <a:t>8- </a:t>
            </a:r>
            <a:r>
              <a:rPr lang="ar-SA" sz="4000" b="1" smtClean="0">
                <a:cs typeface="B Lotus" pitchFamily="2" charset="-78"/>
              </a:rPr>
              <a:t>رعايت نیازها و اولويت‌ها </a:t>
            </a:r>
            <a:endParaRPr lang="fa-IR" sz="4000" b="1" smtClean="0">
              <a:cs typeface="B Lotus" pitchFamily="2" charset="-78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fa-IR" sz="4000" b="1" smtClean="0">
                <a:cs typeface="B Lotus" pitchFamily="2" charset="-78"/>
              </a:rPr>
              <a:t>9- پرهیز از داده سازی</a:t>
            </a:r>
            <a:endParaRPr lang="en-AU" sz="4000" b="1" smtClean="0">
              <a:cs typeface="B Lotus" pitchFamily="2" charset="-78"/>
            </a:endParaRPr>
          </a:p>
          <a:p>
            <a:pPr marL="0" indent="0" algn="just">
              <a:buFont typeface="Wingdings" pitchFamily="2" charset="2"/>
              <a:buNone/>
            </a:pPr>
            <a:endParaRPr lang="en-AU" sz="4000" b="1" smtClean="0">
              <a:cs typeface="B Lotus" pitchFamily="2" charset="-78"/>
            </a:endParaRPr>
          </a:p>
          <a:p>
            <a:pPr marL="0" indent="0" algn="just">
              <a:buFont typeface="Wingdings" pitchFamily="2" charset="2"/>
              <a:buNone/>
            </a:pPr>
            <a:endParaRPr lang="en-AU" sz="4000" b="1" smtClean="0">
              <a:cs typeface="B Lotus" pitchFamily="2" charset="-78"/>
            </a:endParaRPr>
          </a:p>
          <a:p>
            <a:pPr marL="0" indent="0" algn="just">
              <a:buFont typeface="Wingdings" pitchFamily="2" charset="2"/>
              <a:buNone/>
            </a:pPr>
            <a:endParaRPr lang="en-AU" sz="4000" b="1" smtClean="0">
              <a:cs typeface="B Lotus" pitchFamily="2" charset="-78"/>
            </a:endParaRPr>
          </a:p>
          <a:p>
            <a:pPr marL="0" indent="0" algn="just">
              <a:lnSpc>
                <a:spcPts val="54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4000" b="1" smtClean="0">
                <a:cs typeface="B Lotus" pitchFamily="2" charset="-78"/>
              </a:rPr>
              <a:t> </a:t>
            </a:r>
          </a:p>
        </p:txBody>
      </p:sp>
      <p:sp>
        <p:nvSpPr>
          <p:cNvPr id="36868" name="Rectangle 1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22D30-0FF9-45E5-B23E-B17E1F8946D0}" type="slidenum">
              <a:rPr lang="fa-IR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3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3800" b="1" smtClean="0">
                <a:ea typeface="Times New Roman" pitchFamily="18" charset="0"/>
                <a:cs typeface="B Zar" pitchFamily="2" charset="-78"/>
              </a:rPr>
            </a:br>
            <a:endParaRPr lang="en-US" sz="3800" b="1" smtClean="0"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600200"/>
            <a:ext cx="8286750" cy="453072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fa-IR" sz="5400" b="1" smtClean="0">
              <a:cs typeface="B Lotus" pitchFamily="2" charset="-78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fa-IR" sz="6600" b="1" smtClean="0">
                <a:cs typeface="B Lotus" pitchFamily="2" charset="-78"/>
              </a:rPr>
              <a:t>اخلاق نقد و داوری</a:t>
            </a:r>
            <a:endParaRPr lang="en-US" sz="6600" b="1" smtClean="0">
              <a:cs typeface="B Lotus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F732E-F90E-4CDD-A380-DEE25AB163A7}" type="slidenum">
              <a:rPr lang="fa-IR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b="1" smtClean="0">
                <a:ea typeface="Times New Roman" pitchFamily="18" charset="0"/>
                <a:cs typeface="B Titr" pitchFamily="2" charset="-78"/>
              </a:rPr>
              <a:t> اخلاق نقد و داوری </a:t>
            </a:r>
            <a:r>
              <a:rPr lang="fa-IR" sz="4000" b="1" smtClean="0">
                <a:solidFill>
                  <a:srgbClr val="002060"/>
                </a:solidFill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b="1" smtClean="0">
                <a:solidFill>
                  <a:srgbClr val="002060"/>
                </a:solidFill>
                <a:ea typeface="Times New Roman" pitchFamily="18" charset="0"/>
                <a:cs typeface="B Lotus" pitchFamily="2" charset="-78"/>
              </a:rPr>
            </a:br>
            <a:r>
              <a:rPr lang="fa-IR" sz="3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3800" b="1" smtClean="0">
                <a:ea typeface="Times New Roman" pitchFamily="18" charset="0"/>
                <a:cs typeface="B Zar" pitchFamily="2" charset="-78"/>
              </a:rPr>
            </a:br>
            <a:endParaRPr lang="en-US" sz="3800" b="1" smtClean="0"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600200"/>
            <a:ext cx="7858125" cy="48291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a-IR" sz="4000" b="1" smtClean="0">
                <a:cs typeface="B Lotus" pitchFamily="2" charset="-78"/>
              </a:rPr>
              <a:t>1- آشنایی با اصول و ضوابط نقد و داوری</a:t>
            </a:r>
          </a:p>
          <a:p>
            <a:pPr marL="0" indent="0">
              <a:buFont typeface="Wingdings" pitchFamily="2" charset="2"/>
              <a:buNone/>
            </a:pPr>
            <a:r>
              <a:rPr lang="fa-IR" sz="4000" b="1" smtClean="0">
                <a:cs typeface="B Lotus" pitchFamily="2" charset="-78"/>
              </a:rPr>
              <a:t>2- برخورداری از تخصص و تبحر در موضوع</a:t>
            </a:r>
          </a:p>
          <a:p>
            <a:pPr marL="0" indent="0">
              <a:buFont typeface="Wingdings" pitchFamily="2" charset="2"/>
              <a:buNone/>
            </a:pPr>
            <a:r>
              <a:rPr lang="fa-IR" sz="4000" b="1" smtClean="0">
                <a:cs typeface="B Lotus" pitchFamily="2" charset="-78"/>
              </a:rPr>
              <a:t>3- داشتن حوصله کافی برای خواندن یا شنیدن</a:t>
            </a:r>
          </a:p>
          <a:p>
            <a:pPr marL="0" indent="0">
              <a:buFont typeface="Wingdings" pitchFamily="2" charset="2"/>
              <a:buNone/>
            </a:pPr>
            <a:r>
              <a:rPr lang="fa-IR" sz="4000" b="1" smtClean="0">
                <a:cs typeface="B Lotus" pitchFamily="2" charset="-78"/>
              </a:rPr>
              <a:t>4- پرهیز از دخالت دادن حب و بغض </a:t>
            </a:r>
          </a:p>
          <a:p>
            <a:pPr marL="0" indent="0">
              <a:buFont typeface="Wingdings" pitchFamily="2" charset="2"/>
              <a:buNone/>
            </a:pPr>
            <a:r>
              <a:rPr lang="fa-IR" sz="4000" b="1" smtClean="0">
                <a:cs typeface="B Lotus" pitchFamily="2" charset="-78"/>
              </a:rPr>
              <a:t>5- پرهیز از </a:t>
            </a:r>
            <a:r>
              <a:rPr lang="ar-SA" sz="4000" b="1" smtClean="0">
                <a:cs typeface="B Lotus" pitchFamily="2" charset="-78"/>
              </a:rPr>
              <a:t>نقد</a:t>
            </a:r>
            <a:r>
              <a:rPr lang="fa-IR" sz="4000" b="1" smtClean="0">
                <a:cs typeface="B Lotus" pitchFamily="2" charset="-78"/>
              </a:rPr>
              <a:t> انگیزه</a:t>
            </a:r>
            <a:r>
              <a:rPr lang="ar-SA" sz="4000" b="1" smtClean="0">
                <a:cs typeface="B Lotus" pitchFamily="2" charset="-78"/>
              </a:rPr>
              <a:t> </a:t>
            </a:r>
            <a:endParaRPr lang="fa-IR" sz="4000" b="1" smtClean="0">
              <a:cs typeface="B Lotus" pitchFamily="2" charset="-78"/>
            </a:endParaRPr>
          </a:p>
          <a:p>
            <a:pPr marL="0" indent="0">
              <a:buFont typeface="Wingdings" pitchFamily="2" charset="2"/>
              <a:buNone/>
            </a:pPr>
            <a:r>
              <a:rPr lang="fa-IR" sz="4000" b="1" smtClean="0">
                <a:cs typeface="B Lotus" pitchFamily="2" charset="-78"/>
              </a:rPr>
              <a:t>6- پرهیز از حسادت </a:t>
            </a:r>
          </a:p>
          <a:p>
            <a:pPr marL="0" indent="0">
              <a:buFont typeface="Wingdings" pitchFamily="2" charset="2"/>
              <a:buNone/>
            </a:pPr>
            <a:r>
              <a:rPr lang="fa-IR" sz="4000" b="1" smtClean="0">
                <a:cs typeface="B Lotus" pitchFamily="2" charset="-78"/>
              </a:rPr>
              <a:t>7- </a:t>
            </a:r>
            <a:r>
              <a:rPr lang="ar-SA" sz="4000" b="1" smtClean="0">
                <a:cs typeface="B Lotus" pitchFamily="2" charset="-78"/>
              </a:rPr>
              <a:t>پرهیز از کنایه، توهین و تمسخر </a:t>
            </a:r>
            <a:endParaRPr lang="fa-IR" sz="4000" b="1" smtClean="0">
              <a:cs typeface="B Lotus" pitchFamily="2" charset="-78"/>
            </a:endParaRPr>
          </a:p>
          <a:p>
            <a:pPr marL="0" indent="0" algn="just">
              <a:buFont typeface="Wingdings" pitchFamily="2" charset="2"/>
              <a:buNone/>
            </a:pPr>
            <a:endParaRPr lang="en-AU" sz="4000" b="1" smtClean="0">
              <a:cs typeface="B Lotus" pitchFamily="2" charset="-78"/>
            </a:endParaRPr>
          </a:p>
          <a:p>
            <a:pPr marL="0" indent="0">
              <a:buFont typeface="Wingdings" pitchFamily="2" charset="2"/>
              <a:buNone/>
            </a:pPr>
            <a:endParaRPr lang="en-AU" sz="4000" b="1" smtClean="0">
              <a:cs typeface="B Lotus" pitchFamily="2" charset="-78"/>
            </a:endParaRPr>
          </a:p>
          <a:p>
            <a:pPr marL="0" indent="0" algn="just">
              <a:lnSpc>
                <a:spcPts val="54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4000" b="1" smtClean="0">
                <a:cs typeface="B Lotus" pitchFamily="2" charset="-78"/>
              </a:rPr>
              <a:t> </a:t>
            </a:r>
          </a:p>
        </p:txBody>
      </p:sp>
      <p:sp>
        <p:nvSpPr>
          <p:cNvPr id="38916" name="Rectangle 1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B3A3C-B288-41F5-8EAC-6A3CDD29E37C}" type="slidenum">
              <a:rPr lang="fa-IR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3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3800" b="1" smtClean="0">
                <a:ea typeface="Times New Roman" pitchFamily="18" charset="0"/>
                <a:cs typeface="B Zar" pitchFamily="2" charset="-78"/>
              </a:rPr>
            </a:br>
            <a:endParaRPr lang="en-US" sz="3800" b="1" smtClean="0"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600200"/>
            <a:ext cx="8286750" cy="453072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fa-IR" sz="5400" b="1" smtClean="0">
              <a:cs typeface="B Lotus" pitchFamily="2" charset="-78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fa-IR" sz="6600" b="1" smtClean="0">
                <a:cs typeface="B Lotus" pitchFamily="2" charset="-78"/>
              </a:rPr>
              <a:t>اخلاق نوشتن</a:t>
            </a:r>
            <a:endParaRPr lang="en-US" sz="6600" b="1" smtClean="0">
              <a:cs typeface="B Lotus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22589-CAFC-4FFB-8CEE-E33671EBF058}" type="slidenum">
              <a:rPr lang="fa-IR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fa-IR" sz="5400" b="1" smtClean="0">
                <a:solidFill>
                  <a:srgbClr val="E66F3A"/>
                </a:solidFill>
                <a:latin typeface="Zibaa" pitchFamily="2" charset="2"/>
                <a:cs typeface="B Yagut" pitchFamily="2" charset="-78"/>
              </a:rPr>
              <a:t>جعفر گل محمدی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fa-IR" sz="5400" b="1" smtClean="0">
                <a:solidFill>
                  <a:srgbClr val="E66F3A"/>
                </a:solidFill>
                <a:latin typeface="Zibaa" pitchFamily="2" charset="2"/>
                <a:cs typeface="B Yagut" pitchFamily="2" charset="-78"/>
              </a:rPr>
              <a:t>عضو هیأت علمی دانشگاه تهران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5400" smtClean="0">
                <a:hlinkClick r:id="rId2"/>
              </a:rPr>
              <a:t>gmohamad@ut.ac.ir</a:t>
            </a:r>
            <a:endParaRPr lang="fa-IR" sz="5400" smtClean="0"/>
          </a:p>
          <a:p>
            <a:pPr algn="ctr" eaLnBrk="1" hangingPunct="1">
              <a:buFont typeface="Wingdings" pitchFamily="2" charset="2"/>
              <a:buNone/>
            </a:pPr>
            <a:r>
              <a:rPr lang="fa-IR" sz="5400" b="1" smtClean="0">
                <a:solidFill>
                  <a:srgbClr val="E66F3A"/>
                </a:solidFill>
                <a:latin typeface="Zibaa" pitchFamily="2" charset="2"/>
                <a:cs typeface="B Yagut" pitchFamily="2" charset="-78"/>
              </a:rPr>
              <a:t>09123198776</a:t>
            </a:r>
            <a:endParaRPr lang="ar-SA" sz="5400" b="1" smtClean="0">
              <a:solidFill>
                <a:srgbClr val="E66F3A"/>
              </a:solidFill>
              <a:latin typeface="Zibaa" pitchFamily="2" charset="2"/>
              <a:cs typeface="B Yagut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F08AA-0D97-490E-AD9D-231419027856}" type="slidenum">
              <a:rPr lang="fa-IR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600200"/>
            <a:ext cx="8286750" cy="511492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fa-IR" sz="5400" b="1" smtClean="0">
                <a:cs typeface="B Zar" pitchFamily="2" charset="-78"/>
              </a:rPr>
              <a:t>1- تعریف اخلاق و دلایل اخلاقی زیستن</a:t>
            </a:r>
          </a:p>
          <a:p>
            <a:pPr marL="0" indent="0" algn="just">
              <a:buFont typeface="Wingdings" pitchFamily="2" charset="2"/>
              <a:buNone/>
            </a:pPr>
            <a:r>
              <a:rPr lang="fa-IR" sz="5400" b="1" smtClean="0">
                <a:cs typeface="B Zar" pitchFamily="2" charset="-78"/>
              </a:rPr>
              <a:t>2- اخلاق آکادمیک</a:t>
            </a:r>
          </a:p>
          <a:p>
            <a:pPr marL="0" indent="0" algn="just">
              <a:buFont typeface="Wingdings" pitchFamily="2" charset="2"/>
              <a:buNone/>
            </a:pPr>
            <a:r>
              <a:rPr lang="fa-IR" sz="5400" b="1" smtClean="0">
                <a:cs typeface="B Zar" pitchFamily="2" charset="-78"/>
              </a:rPr>
              <a:t>3- مسئولیتهای اخلاقی استادان </a:t>
            </a:r>
            <a:endParaRPr lang="en-US" sz="5400" b="1" smtClean="0">
              <a:cs typeface="B Yagut" pitchFamily="2" charset="-78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800" b="1" smtClean="0">
                <a:solidFill>
                  <a:srgbClr val="7030A0"/>
                </a:solidFill>
                <a:ea typeface="Times New Roman" pitchFamily="18" charset="0"/>
                <a:cs typeface="B Lotus" pitchFamily="2" charset="-78"/>
              </a:rPr>
              <a:t>موضوعات    </a:t>
            </a:r>
            <a:r>
              <a:rPr lang="fa-IR" sz="4400" b="1" smtClean="0">
                <a:solidFill>
                  <a:srgbClr val="7030A0"/>
                </a:solidFill>
                <a:ea typeface="Times New Roman" pitchFamily="18" charset="0"/>
                <a:cs typeface="B Lotus" pitchFamily="2" charset="-78"/>
              </a:rPr>
              <a:t> </a:t>
            </a:r>
            <a:r>
              <a:rPr lang="fa-IR" sz="4000" b="1" smtClean="0">
                <a:solidFill>
                  <a:srgbClr val="002060"/>
                </a:solidFill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b="1" smtClean="0">
                <a:solidFill>
                  <a:srgbClr val="002060"/>
                </a:solidFill>
                <a:ea typeface="Times New Roman" pitchFamily="18" charset="0"/>
                <a:cs typeface="B Lotus" pitchFamily="2" charset="-78"/>
              </a:rPr>
            </a:br>
            <a:r>
              <a:rPr lang="fa-IR" sz="3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3800" b="1" smtClean="0">
                <a:ea typeface="Times New Roman" pitchFamily="18" charset="0"/>
                <a:cs typeface="B Zar" pitchFamily="2" charset="-78"/>
              </a:rPr>
            </a:br>
            <a:endParaRPr lang="en-US" sz="3800" b="1" smtClean="0"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F3CE2-4637-4D74-9527-01BC43CE1F5B}" type="slidenum">
              <a:rPr lang="fa-IR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600200"/>
            <a:ext cx="8286750" cy="51149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a-IR" sz="6600" b="1" smtClean="0">
                <a:cs typeface="B Zar" pitchFamily="2" charset="-78"/>
              </a:rPr>
              <a:t>الگوی ارتباط درون شخصی و برون شخصی </a:t>
            </a:r>
            <a:endParaRPr lang="en-US" sz="6600" b="1" smtClean="0">
              <a:cs typeface="B Yagut" pitchFamily="2" charset="-78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800" b="1" smtClean="0">
                <a:solidFill>
                  <a:srgbClr val="7030A0"/>
                </a:solidFill>
                <a:ea typeface="Times New Roman" pitchFamily="18" charset="0"/>
                <a:cs typeface="B Lotus" pitchFamily="2" charset="-78"/>
              </a:rPr>
              <a:t>تعریف اخلاق   </a:t>
            </a:r>
            <a:r>
              <a:rPr lang="fa-IR" sz="4400" b="1" smtClean="0">
                <a:solidFill>
                  <a:srgbClr val="7030A0"/>
                </a:solidFill>
                <a:ea typeface="Times New Roman" pitchFamily="18" charset="0"/>
                <a:cs typeface="B Lotus" pitchFamily="2" charset="-78"/>
              </a:rPr>
              <a:t> </a:t>
            </a:r>
            <a:r>
              <a:rPr lang="fa-IR" sz="4000" b="1" smtClean="0">
                <a:solidFill>
                  <a:srgbClr val="002060"/>
                </a:solidFill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b="1" smtClean="0">
                <a:solidFill>
                  <a:srgbClr val="002060"/>
                </a:solidFill>
                <a:ea typeface="Times New Roman" pitchFamily="18" charset="0"/>
                <a:cs typeface="B Lotus" pitchFamily="2" charset="-78"/>
              </a:rPr>
            </a:br>
            <a:r>
              <a:rPr lang="fa-IR" sz="3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3800" b="1" smtClean="0">
                <a:ea typeface="Times New Roman" pitchFamily="18" charset="0"/>
                <a:cs typeface="B Zar" pitchFamily="2" charset="-78"/>
              </a:rPr>
            </a:br>
            <a:endParaRPr lang="en-US" sz="3800" b="1" smtClean="0"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B1E07-274D-4B3F-B708-811199D698DD}" type="slidenum">
              <a:rPr lang="fa-IR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600200"/>
            <a:ext cx="8286750" cy="511492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fa-IR" sz="4800" b="1" smtClean="0">
                <a:cs typeface="B Zar" pitchFamily="2" charset="-78"/>
              </a:rPr>
              <a:t>1- ارتباط با خدا</a:t>
            </a:r>
          </a:p>
          <a:p>
            <a:pPr marL="0" indent="0" algn="just">
              <a:buFont typeface="Wingdings" pitchFamily="2" charset="2"/>
              <a:buNone/>
            </a:pPr>
            <a:r>
              <a:rPr lang="fa-IR" sz="4800" b="1" smtClean="0">
                <a:cs typeface="B Zar" pitchFamily="2" charset="-78"/>
              </a:rPr>
              <a:t>2- ارتباط با خود</a:t>
            </a:r>
          </a:p>
          <a:p>
            <a:pPr marL="0" indent="0" algn="just">
              <a:buFont typeface="Wingdings" pitchFamily="2" charset="2"/>
              <a:buNone/>
            </a:pPr>
            <a:r>
              <a:rPr lang="fa-IR" sz="4800" b="1" smtClean="0">
                <a:cs typeface="B Zar" pitchFamily="2" charset="-78"/>
              </a:rPr>
              <a:t>3- ارتباط با انسانها</a:t>
            </a:r>
          </a:p>
          <a:p>
            <a:pPr marL="0" indent="0" algn="just">
              <a:buFont typeface="Wingdings" pitchFamily="2" charset="2"/>
              <a:buNone/>
            </a:pPr>
            <a:r>
              <a:rPr lang="fa-IR" sz="4800" b="1" smtClean="0">
                <a:cs typeface="B Zar" pitchFamily="2" charset="-78"/>
              </a:rPr>
              <a:t>4- ارتباط با محیط زیست</a:t>
            </a:r>
            <a:endParaRPr lang="en-US" sz="4800" b="1" smtClean="0">
              <a:cs typeface="B Yagut" pitchFamily="2" charset="-78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800" b="1" smtClean="0">
                <a:solidFill>
                  <a:srgbClr val="7030A0"/>
                </a:solidFill>
                <a:ea typeface="Times New Roman" pitchFamily="18" charset="0"/>
                <a:cs typeface="B Zar" pitchFamily="2" charset="-78"/>
              </a:rPr>
              <a:t>اقسام ارتباط</a:t>
            </a:r>
            <a:r>
              <a:rPr lang="fa-IR" sz="4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4800" b="1" smtClean="0">
                <a:ea typeface="Times New Roman" pitchFamily="18" charset="0"/>
                <a:cs typeface="B Zar" pitchFamily="2" charset="-78"/>
              </a:rPr>
            </a:br>
            <a:r>
              <a:rPr lang="fa-IR" sz="3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3800" b="1" smtClean="0">
                <a:ea typeface="Times New Roman" pitchFamily="18" charset="0"/>
                <a:cs typeface="B Zar" pitchFamily="2" charset="-78"/>
              </a:rPr>
            </a:br>
            <a:endParaRPr lang="en-US" sz="3800" b="1" smtClean="0"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80E23-972E-4369-97FC-420AF76B734A}" type="slidenum">
              <a:rPr lang="fa-IR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600200"/>
            <a:ext cx="8286750" cy="511492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fa-IR" sz="4800" b="1" smtClean="0">
                <a:cs typeface="B Zar" pitchFamily="2" charset="-78"/>
              </a:rPr>
              <a:t>1- اخلاق بندگی</a:t>
            </a:r>
          </a:p>
          <a:p>
            <a:pPr marL="0" indent="0" algn="just">
              <a:buFont typeface="Wingdings" pitchFamily="2" charset="2"/>
              <a:buNone/>
            </a:pPr>
            <a:r>
              <a:rPr lang="fa-IR" sz="4800" b="1" smtClean="0">
                <a:cs typeface="B Zar" pitchFamily="2" charset="-78"/>
              </a:rPr>
              <a:t>2- اخلاق فردی</a:t>
            </a:r>
          </a:p>
          <a:p>
            <a:pPr marL="0" indent="0" algn="just">
              <a:buFont typeface="Wingdings" pitchFamily="2" charset="2"/>
              <a:buNone/>
            </a:pPr>
            <a:r>
              <a:rPr lang="fa-IR" sz="4800" b="1" smtClean="0">
                <a:cs typeface="B Zar" pitchFamily="2" charset="-78"/>
              </a:rPr>
              <a:t>3- اخلاق اجتماعی</a:t>
            </a:r>
          </a:p>
          <a:p>
            <a:pPr marL="0" indent="0" algn="just">
              <a:buFont typeface="Wingdings" pitchFamily="2" charset="2"/>
              <a:buNone/>
            </a:pPr>
            <a:r>
              <a:rPr lang="fa-IR" sz="4800" b="1" smtClean="0">
                <a:cs typeface="B Zar" pitchFamily="2" charset="-78"/>
              </a:rPr>
              <a:t>4- اخلاق محیط زیست</a:t>
            </a:r>
            <a:endParaRPr lang="en-US" sz="4800" b="1" smtClean="0">
              <a:cs typeface="B Yagut" pitchFamily="2" charset="-78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800" b="1" smtClean="0">
                <a:solidFill>
                  <a:srgbClr val="7030A0"/>
                </a:solidFill>
                <a:ea typeface="Times New Roman" pitchFamily="18" charset="0"/>
                <a:cs typeface="B Zar" pitchFamily="2" charset="-78"/>
              </a:rPr>
              <a:t>اقسام اخلاق</a:t>
            </a:r>
            <a:r>
              <a:rPr lang="fa-IR" sz="4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4800" b="1" smtClean="0">
                <a:ea typeface="Times New Roman" pitchFamily="18" charset="0"/>
                <a:cs typeface="B Zar" pitchFamily="2" charset="-78"/>
              </a:rPr>
            </a:br>
            <a:r>
              <a:rPr lang="fa-IR" sz="3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3800" b="1" smtClean="0">
                <a:ea typeface="Times New Roman" pitchFamily="18" charset="0"/>
                <a:cs typeface="B Zar" pitchFamily="2" charset="-78"/>
              </a:rPr>
            </a:br>
            <a:endParaRPr lang="en-US" sz="3800" b="1" smtClean="0"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FBDB2-6CFE-425C-ABC8-9A2CF58E0E07}" type="slidenum">
              <a:rPr lang="fa-IR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600200"/>
            <a:ext cx="8286750" cy="511492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fa-IR" sz="4800" b="1" smtClean="0">
                <a:cs typeface="B Zar" pitchFamily="2" charset="-78"/>
              </a:rPr>
              <a:t>1- حسن فعلی</a:t>
            </a:r>
          </a:p>
          <a:p>
            <a:pPr marL="0" indent="0" algn="just">
              <a:buFont typeface="Wingdings" pitchFamily="2" charset="2"/>
              <a:buNone/>
            </a:pPr>
            <a:r>
              <a:rPr lang="fa-IR" sz="4800" b="1" smtClean="0">
                <a:cs typeface="B Zar" pitchFamily="2" charset="-78"/>
              </a:rPr>
              <a:t>2- حسن فاعلی</a:t>
            </a:r>
            <a:endParaRPr lang="en-US" sz="4800" b="1" smtClean="0">
              <a:cs typeface="B Yagut" pitchFamily="2" charset="-78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800" b="1" smtClean="0">
                <a:solidFill>
                  <a:srgbClr val="7030A0"/>
                </a:solidFill>
                <a:ea typeface="Times New Roman" pitchFamily="18" charset="0"/>
                <a:cs typeface="B Zar" pitchFamily="2" charset="-78"/>
              </a:rPr>
              <a:t>عناصر ارزشمندی فعل اخلاقی</a:t>
            </a:r>
            <a:r>
              <a:rPr lang="fa-IR" sz="4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4800" b="1" smtClean="0">
                <a:ea typeface="Times New Roman" pitchFamily="18" charset="0"/>
                <a:cs typeface="B Zar" pitchFamily="2" charset="-78"/>
              </a:rPr>
            </a:br>
            <a:r>
              <a:rPr lang="fa-IR" sz="3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3800" b="1" smtClean="0">
                <a:ea typeface="Times New Roman" pitchFamily="18" charset="0"/>
                <a:cs typeface="B Zar" pitchFamily="2" charset="-78"/>
              </a:rPr>
            </a:br>
            <a:endParaRPr lang="en-US" sz="3800" b="1" smtClean="0"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FF469-0704-4922-8622-55E95ACC514D}" type="slidenum">
              <a:rPr lang="fa-IR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600200"/>
            <a:ext cx="8286750" cy="5114925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fa-IR" sz="3200" b="1" smtClean="0">
                <a:cs typeface="B Zar" pitchFamily="2" charset="-78"/>
              </a:rPr>
              <a:t>- انسانها ناگزیر از ارتباط با یکدیگر هستند، </a:t>
            </a:r>
          </a:p>
          <a:p>
            <a:pPr marL="0" indent="0" algn="just">
              <a:buFont typeface="Wingdings" pitchFamily="2" charset="2"/>
              <a:buNone/>
            </a:pPr>
            <a:r>
              <a:rPr lang="fa-IR" sz="3200" b="1" smtClean="0">
                <a:cs typeface="B Zar" pitchFamily="2" charset="-78"/>
              </a:rPr>
              <a:t>- لازمه ارتباط خوب، احترام متقابل به حقوق یکدیگر است</a:t>
            </a:r>
          </a:p>
          <a:p>
            <a:pPr marL="0" indent="0" algn="just">
              <a:buFontTx/>
              <a:buChar char="-"/>
            </a:pPr>
            <a:r>
              <a:rPr lang="fa-IR" sz="3200" b="1" smtClean="0">
                <a:cs typeface="B Zar" pitchFamily="2" charset="-78"/>
              </a:rPr>
              <a:t> احترام متقابل به حقوق یکدیگر، مستلزم قانون و اخلاق است</a:t>
            </a:r>
          </a:p>
          <a:p>
            <a:pPr marL="0" indent="0" algn="just">
              <a:buFontTx/>
              <a:buChar char="-"/>
            </a:pPr>
            <a:r>
              <a:rPr lang="fa-IR" sz="3200" b="1" smtClean="0">
                <a:cs typeface="B Zar" pitchFamily="2" charset="-78"/>
              </a:rPr>
              <a:t> قانون نسبت به اخلاق از قدرت کمتری برای تنظیم روابط خوب برخوردار است</a:t>
            </a:r>
          </a:p>
          <a:p>
            <a:pPr marL="0" indent="0" algn="just">
              <a:buFontTx/>
              <a:buChar char="-"/>
            </a:pPr>
            <a:r>
              <a:rPr lang="fa-IR" sz="3200" b="1" smtClean="0">
                <a:cs typeface="B Zar" pitchFamily="2" charset="-78"/>
              </a:rPr>
              <a:t> اخلاق، بهترین ابزار برای ایجاد بهترین روابط است</a:t>
            </a:r>
          </a:p>
          <a:p>
            <a:pPr marL="0" indent="0" algn="just">
              <a:buFont typeface="Wingdings" pitchFamily="2" charset="2"/>
              <a:buNone/>
            </a:pPr>
            <a:endParaRPr lang="en-US" sz="3600" b="1" smtClean="0">
              <a:cs typeface="B Yagut" pitchFamily="2" charset="-78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000" smtClean="0">
                <a:ea typeface="Times New Roman" pitchFamily="18" charset="0"/>
                <a:cs typeface="B Lotus" pitchFamily="2" charset="-78"/>
              </a:rPr>
              <a:t/>
            </a:r>
            <a:br>
              <a:rPr lang="fa-IR" sz="4000" smtClean="0">
                <a:ea typeface="Times New Roman" pitchFamily="18" charset="0"/>
                <a:cs typeface="B Lotus" pitchFamily="2" charset="-78"/>
              </a:rPr>
            </a:br>
            <a:r>
              <a:rPr lang="fa-IR" sz="4800" b="1" smtClean="0">
                <a:solidFill>
                  <a:srgbClr val="7030A0"/>
                </a:solidFill>
                <a:ea typeface="Times New Roman" pitchFamily="18" charset="0"/>
                <a:cs typeface="B Zar" pitchFamily="2" charset="-78"/>
              </a:rPr>
              <a:t>دلایل ضرورت زیست اخلاقی</a:t>
            </a:r>
            <a:r>
              <a:rPr lang="fa-IR" sz="4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4800" b="1" smtClean="0">
                <a:ea typeface="Times New Roman" pitchFamily="18" charset="0"/>
                <a:cs typeface="B Zar" pitchFamily="2" charset="-78"/>
              </a:rPr>
            </a:br>
            <a:r>
              <a:rPr lang="fa-IR" sz="3800" b="1" smtClean="0">
                <a:ea typeface="Times New Roman" pitchFamily="18" charset="0"/>
                <a:cs typeface="B Zar" pitchFamily="2" charset="-78"/>
              </a:rPr>
              <a:t/>
            </a:r>
            <a:br>
              <a:rPr lang="fa-IR" sz="3800" b="1" smtClean="0">
                <a:ea typeface="Times New Roman" pitchFamily="18" charset="0"/>
                <a:cs typeface="B Zar" pitchFamily="2" charset="-78"/>
              </a:rPr>
            </a:br>
            <a:endParaRPr lang="en-US" sz="3800" b="1" smtClean="0">
              <a:ea typeface="Times New Roman" pitchFamily="18" charset="0"/>
              <a:cs typeface="B Zar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1E324-7BDF-4276-AE8D-6D4D67BD509C}" type="slidenum">
              <a:rPr lang="fa-IR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FFCC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yers">
  <a:themeElements>
    <a:clrScheme name="Layers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1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None/>
          <a:tabLst/>
          <a:defRPr kumimoji="0" lang="ar-SA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unir 2" pitchFamily="2" charset="2"/>
            <a:cs typeface="B Zar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r" defTabSz="914400" rtl="1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None/>
          <a:tabLst/>
          <a:defRPr kumimoji="0" lang="ar-SA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unir 2" pitchFamily="2" charset="2"/>
            <a:cs typeface="B Zar" pitchFamily="2" charset="-78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00FF00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AAFFAA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99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CA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CC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E2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4">
        <a:dk1>
          <a:srgbClr val="FF0000"/>
        </a:dk1>
        <a:lt1>
          <a:srgbClr val="FFFF99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CA"/>
        </a:accent3>
        <a:accent4>
          <a:srgbClr val="DA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5">
        <a:dk1>
          <a:srgbClr val="FF0000"/>
        </a:dk1>
        <a:lt1>
          <a:srgbClr val="FFFF99"/>
        </a:lt1>
        <a:dk2>
          <a:srgbClr val="000000"/>
        </a:dk2>
        <a:lt2>
          <a:srgbClr val="6600CC"/>
        </a:lt2>
        <a:accent1>
          <a:srgbClr val="9BB0CB"/>
        </a:accent1>
        <a:accent2>
          <a:srgbClr val="D1E0CE"/>
        </a:accent2>
        <a:accent3>
          <a:srgbClr val="FFFFCA"/>
        </a:accent3>
        <a:accent4>
          <a:srgbClr val="DA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6">
        <a:dk1>
          <a:srgbClr val="FF0000"/>
        </a:dk1>
        <a:lt1>
          <a:srgbClr val="FFFF99"/>
        </a:lt1>
        <a:dk2>
          <a:srgbClr val="000000"/>
        </a:dk2>
        <a:lt2>
          <a:srgbClr val="6600CC"/>
        </a:lt2>
        <a:accent1>
          <a:srgbClr val="9BB0CB"/>
        </a:accent1>
        <a:accent2>
          <a:srgbClr val="D1E0CE"/>
        </a:accent2>
        <a:accent3>
          <a:srgbClr val="FFFFCA"/>
        </a:accent3>
        <a:accent4>
          <a:srgbClr val="DA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FFCC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629</Words>
  <Application>Microsoft Office PowerPoint</Application>
  <PresentationFormat>On-screen Show (4:3)</PresentationFormat>
  <Paragraphs>154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Arial</vt:lpstr>
      <vt:lpstr>Calibri</vt:lpstr>
      <vt:lpstr>Times New Roman</vt:lpstr>
      <vt:lpstr>Wingdings</vt:lpstr>
      <vt:lpstr>Zibaa</vt:lpstr>
      <vt:lpstr>B Yagut</vt:lpstr>
      <vt:lpstr>B Zar</vt:lpstr>
      <vt:lpstr>Lotus</vt:lpstr>
      <vt:lpstr>B Lotus</vt:lpstr>
      <vt:lpstr>B Titr</vt:lpstr>
      <vt:lpstr>Office Theme</vt:lpstr>
      <vt:lpstr>Layers</vt:lpstr>
      <vt:lpstr>PowerPoint Presentation</vt:lpstr>
      <vt:lpstr>PowerPoint Presentation</vt:lpstr>
      <vt:lpstr>PowerPoint Presentation</vt:lpstr>
      <vt:lpstr>  موضوعات       </vt:lpstr>
      <vt:lpstr>  تعریف اخلاق      </vt:lpstr>
      <vt:lpstr>  اقسام ارتباط  </vt:lpstr>
      <vt:lpstr>  اقسام اخلاق  </vt:lpstr>
      <vt:lpstr>  عناصر ارزشمندی فعل اخلاقی  </vt:lpstr>
      <vt:lpstr>  دلایل ضرورت زیست اخلاقی  </vt:lpstr>
      <vt:lpstr>  تفاوت اخلاق در نظامهای سکولار و دینی   </vt:lpstr>
      <vt:lpstr>  علل بداخلاقی       </vt:lpstr>
      <vt:lpstr>اخلاق آکادمیک</vt:lpstr>
      <vt:lpstr>اخلاق آکادمیک</vt:lpstr>
      <vt:lpstr>اخلاق آکادمیک</vt:lpstr>
      <vt:lpstr>  اصول اخلاق حرفه‌ای  </vt:lpstr>
      <vt:lpstr>   </vt:lpstr>
      <vt:lpstr> اخلاق آموزشی  </vt:lpstr>
      <vt:lpstr>  اخلاق آموزشی  </vt:lpstr>
      <vt:lpstr>  اخلاق آموزشی  </vt:lpstr>
      <vt:lpstr>   </vt:lpstr>
      <vt:lpstr>   اخلاق پژوهشی   </vt:lpstr>
      <vt:lpstr>   اخلاق پژوهشی   </vt:lpstr>
      <vt:lpstr>   </vt:lpstr>
      <vt:lpstr>   اخلاق نقد و داوری   </vt:lpstr>
      <vt:lpstr>   </vt:lpstr>
    </vt:vector>
  </TitlesOfParts>
  <Company>PARANDCO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PARAND</dc:creator>
  <cp:lastModifiedBy>Sanjari</cp:lastModifiedBy>
  <cp:revision>25</cp:revision>
  <dcterms:created xsi:type="dcterms:W3CDTF">2014-07-30T20:06:09Z</dcterms:created>
  <dcterms:modified xsi:type="dcterms:W3CDTF">2014-08-19T07:42:36Z</dcterms:modified>
</cp:coreProperties>
</file>